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30" r:id="rId1"/>
  </p:sldMasterIdLst>
  <p:notesMasterIdLst>
    <p:notesMasterId r:id="rId21"/>
  </p:notesMasterIdLst>
  <p:handoutMasterIdLst>
    <p:handoutMasterId r:id="rId22"/>
  </p:handoutMasterIdLst>
  <p:sldIdLst>
    <p:sldId id="256" r:id="rId2"/>
    <p:sldId id="327" r:id="rId3"/>
    <p:sldId id="277" r:id="rId4"/>
    <p:sldId id="287" r:id="rId5"/>
    <p:sldId id="293" r:id="rId6"/>
    <p:sldId id="321" r:id="rId7"/>
    <p:sldId id="322" r:id="rId8"/>
    <p:sldId id="323" r:id="rId9"/>
    <p:sldId id="328" r:id="rId10"/>
    <p:sldId id="298" r:id="rId11"/>
    <p:sldId id="302" r:id="rId12"/>
    <p:sldId id="309" r:id="rId13"/>
    <p:sldId id="303" r:id="rId14"/>
    <p:sldId id="324" r:id="rId15"/>
    <p:sldId id="318" r:id="rId16"/>
    <p:sldId id="305" r:id="rId17"/>
    <p:sldId id="306" r:id="rId18"/>
    <p:sldId id="307" r:id="rId19"/>
    <p:sldId id="32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puig" initials="j" lastIdx="0" clrIdx="0">
    <p:extLst>
      <p:ext uri="{19B8F6BF-5375-455C-9EA6-DF929625EA0E}">
        <p15:presenceInfo xmlns:p15="http://schemas.microsoft.com/office/powerpoint/2012/main" userId="jpui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06F"/>
    <a:srgbClr val="FF2F92"/>
    <a:srgbClr val="FF66FF"/>
    <a:srgbClr val="9966FF"/>
    <a:srgbClr val="3B1C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1" autoAdjust="0"/>
    <p:restoredTop sz="86376"/>
  </p:normalViewPr>
  <p:slideViewPr>
    <p:cSldViewPr snapToGrid="0">
      <p:cViewPr varScale="1">
        <p:scale>
          <a:sx n="64" d="100"/>
          <a:sy n="64" d="100"/>
        </p:scale>
        <p:origin x="738"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857D26F8-F1E0-5745-985F-E16BD29AC0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B833417A-5B02-FD4B-95ED-61141E3C952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EE06C0-2FCC-5344-8D77-A25B711E6663}" type="datetimeFigureOut">
              <a:rPr lang="fr-FR" smtClean="0"/>
              <a:t>06/01/2019</a:t>
            </a:fld>
            <a:endParaRPr lang="fr-FR"/>
          </a:p>
        </p:txBody>
      </p:sp>
      <p:sp>
        <p:nvSpPr>
          <p:cNvPr id="4" name="Espace réservé du pied de page 3">
            <a:extLst>
              <a:ext uri="{FF2B5EF4-FFF2-40B4-BE49-F238E27FC236}">
                <a16:creationId xmlns:a16="http://schemas.microsoft.com/office/drawing/2014/main" xmlns="" id="{B418044C-44CF-BF4E-88E1-161DE1294E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7608F7A5-5254-B148-A195-849A954E87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E7472-FF2E-424A-8771-5D10F7E39ED5}" type="slidenum">
              <a:rPr lang="fr-FR" smtClean="0"/>
              <a:t>‹N°›</a:t>
            </a:fld>
            <a:endParaRPr lang="fr-FR"/>
          </a:p>
        </p:txBody>
      </p:sp>
    </p:spTree>
    <p:extLst>
      <p:ext uri="{BB962C8B-B14F-4D97-AF65-F5344CB8AC3E}">
        <p14:creationId xmlns:p14="http://schemas.microsoft.com/office/powerpoint/2010/main" val="2242068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40BEAB-DD0F-4043-9BC6-9F3DE24F20EB}" type="datetimeFigureOut">
              <a:rPr lang="fr-FR" smtClean="0"/>
              <a:t>06/01/2019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BD7BA9-DB1D-4E47-8FF4-E433D0E15F65}" type="slidenum">
              <a:rPr lang="fr-FR" smtClean="0"/>
              <a:t>‹N°›</a:t>
            </a:fld>
            <a:endParaRPr lang="fr-FR"/>
          </a:p>
        </p:txBody>
      </p:sp>
    </p:spTree>
    <p:extLst>
      <p:ext uri="{BB962C8B-B14F-4D97-AF65-F5344CB8AC3E}">
        <p14:creationId xmlns:p14="http://schemas.microsoft.com/office/powerpoint/2010/main" val="48196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1</a:t>
            </a:fld>
            <a:endParaRPr lang="fr-FR"/>
          </a:p>
        </p:txBody>
      </p:sp>
    </p:spTree>
    <p:extLst>
      <p:ext uri="{BB962C8B-B14F-4D97-AF65-F5344CB8AC3E}">
        <p14:creationId xmlns:p14="http://schemas.microsoft.com/office/powerpoint/2010/main" val="1915934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Rapport mondial de suivi sur l’éducation pour tous – UNESCO 2015</a:t>
            </a:r>
          </a:p>
          <a:p>
            <a:r>
              <a:rPr lang="fr-FR" dirty="0" smtClean="0"/>
              <a:t>Objectifs de développement durable adoptés par l’AG des Nations unies en septembre 2015. Objectif 4 : « assurer l’accès de tous</a:t>
            </a:r>
            <a:r>
              <a:rPr lang="fr-FR" baseline="0" dirty="0" smtClean="0"/>
              <a:t> à une éducation de qualité, sur un pied d’égalité, et promouvoir les possibilités d’apprentissage tout au long de la vie »</a:t>
            </a:r>
            <a:endParaRPr lang="fr-FR" dirty="0"/>
          </a:p>
        </p:txBody>
      </p:sp>
      <p:sp>
        <p:nvSpPr>
          <p:cNvPr id="4" name="Espace réservé du numéro de diapositive 3"/>
          <p:cNvSpPr>
            <a:spLocks noGrp="1"/>
          </p:cNvSpPr>
          <p:nvPr>
            <p:ph type="sldNum" sz="quarter" idx="10"/>
          </p:nvPr>
        </p:nvSpPr>
        <p:spPr/>
        <p:txBody>
          <a:bodyPr/>
          <a:lstStyle/>
          <a:p>
            <a:fld id="{5C61DF5B-A1BA-FD4C-9AF5-F4D135188484}" type="slidenum">
              <a:rPr lang="fr-FR" smtClean="0"/>
              <a:t>4</a:t>
            </a:fld>
            <a:endParaRPr lang="fr-FR"/>
          </a:p>
        </p:txBody>
      </p:sp>
    </p:spTree>
    <p:extLst>
      <p:ext uri="{BB962C8B-B14F-4D97-AF65-F5344CB8AC3E}">
        <p14:creationId xmlns:p14="http://schemas.microsoft.com/office/powerpoint/2010/main" val="2492056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Les deux notions</a:t>
            </a:r>
            <a:r>
              <a:rPr lang="fr-FR" baseline="0" dirty="0" smtClean="0"/>
              <a:t> qui structurent la loi 2005-102 sont ACCESSIBILITÉ et COMPENSATION.</a:t>
            </a:r>
          </a:p>
          <a:p>
            <a:r>
              <a:rPr lang="fr-FR" baseline="0" dirty="0" smtClean="0"/>
              <a:t>La compensation est un droit individuel. La mise en accessibilité est une obligation collective.</a:t>
            </a:r>
            <a:endParaRPr lang="fr-FR" dirty="0"/>
          </a:p>
        </p:txBody>
      </p:sp>
      <p:sp>
        <p:nvSpPr>
          <p:cNvPr id="4" name="Espace réservé du numéro de diapositive 3"/>
          <p:cNvSpPr>
            <a:spLocks noGrp="1"/>
          </p:cNvSpPr>
          <p:nvPr>
            <p:ph type="sldNum" sz="quarter" idx="10"/>
          </p:nvPr>
        </p:nvSpPr>
        <p:spPr/>
        <p:txBody>
          <a:bodyPr/>
          <a:lstStyle/>
          <a:p>
            <a:fld id="{61518A31-6305-4524-BE1D-497741021C32}" type="slidenum">
              <a:rPr lang="fr-FR" smtClean="0"/>
              <a:t>5</a:t>
            </a:fld>
            <a:endParaRPr lang="fr-FR"/>
          </a:p>
        </p:txBody>
      </p:sp>
    </p:spTree>
    <p:extLst>
      <p:ext uri="{BB962C8B-B14F-4D97-AF65-F5344CB8AC3E}">
        <p14:creationId xmlns:p14="http://schemas.microsoft.com/office/powerpoint/2010/main" val="1739809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17</a:t>
            </a:fld>
            <a:endParaRPr lang="fr-FR"/>
          </a:p>
        </p:txBody>
      </p:sp>
    </p:spTree>
    <p:extLst>
      <p:ext uri="{BB962C8B-B14F-4D97-AF65-F5344CB8AC3E}">
        <p14:creationId xmlns:p14="http://schemas.microsoft.com/office/powerpoint/2010/main" val="4008755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Limite de cette approche pour un contexte (examens scolaires) qui a déjà été largement judiciarisé</a:t>
            </a:r>
            <a:endParaRPr lang="fr-FR" dirty="0"/>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18</a:t>
            </a:fld>
            <a:endParaRPr lang="fr-FR"/>
          </a:p>
        </p:txBody>
      </p:sp>
    </p:spTree>
    <p:extLst>
      <p:ext uri="{BB962C8B-B14F-4D97-AF65-F5344CB8AC3E}">
        <p14:creationId xmlns:p14="http://schemas.microsoft.com/office/powerpoint/2010/main" val="2726299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Importance</a:t>
            </a:r>
            <a:r>
              <a:rPr lang="fr-FR" baseline="0" dirty="0" smtClean="0"/>
              <a:t> déterminante du caractère centralisé ou non du système éducatif et de l’attachement culturel aux diplômes</a:t>
            </a:r>
            <a:endParaRPr lang="fr-FR" dirty="0"/>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19</a:t>
            </a:fld>
            <a:endParaRPr lang="fr-FR"/>
          </a:p>
        </p:txBody>
      </p:sp>
    </p:spTree>
    <p:extLst>
      <p:ext uri="{BB962C8B-B14F-4D97-AF65-F5344CB8AC3E}">
        <p14:creationId xmlns:p14="http://schemas.microsoft.com/office/powerpoint/2010/main" val="1384543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de l’image 6">
            <a:extLst>
              <a:ext uri="{FF2B5EF4-FFF2-40B4-BE49-F238E27FC236}">
                <a16:creationId xmlns:a16="http://schemas.microsoft.com/office/drawing/2014/main" xmlns="" id="{CA0790FC-4F60-4347-9590-1DAFE2614D67}"/>
              </a:ext>
            </a:extLst>
          </p:cNvPr>
          <p:cNvSpPr>
            <a:spLocks noGrp="1"/>
          </p:cNvSpPr>
          <p:nvPr>
            <p:ph type="pic" sz="quarter" idx="13"/>
          </p:nvPr>
        </p:nvSpPr>
        <p:spPr>
          <a:xfrm>
            <a:off x="0" y="0"/>
            <a:ext cx="12192000" cy="1011238"/>
          </a:xfrm>
        </p:spPr>
        <p:txBody>
          <a:bodyPr/>
          <a:lstStyle/>
          <a:p>
            <a:r>
              <a:rPr lang="fr-FR"/>
              <a:t>Cliquez sur l'icône pour ajouter une image</a:t>
            </a:r>
          </a:p>
        </p:txBody>
      </p:sp>
      <p:sp>
        <p:nvSpPr>
          <p:cNvPr id="2" name="Titre 1">
            <a:extLst>
              <a:ext uri="{FF2B5EF4-FFF2-40B4-BE49-F238E27FC236}">
                <a16:creationId xmlns:a16="http://schemas.microsoft.com/office/drawing/2014/main" xmlns="" id="{1F562CB0-7222-004E-925A-449ECD72B4C0}"/>
              </a:ext>
            </a:extLst>
          </p:cNvPr>
          <p:cNvSpPr>
            <a:spLocks noGrp="1"/>
          </p:cNvSpPr>
          <p:nvPr>
            <p:ph type="ctrTitle"/>
          </p:nvPr>
        </p:nvSpPr>
        <p:spPr>
          <a:xfrm>
            <a:off x="1524000" y="1122363"/>
            <a:ext cx="9144000" cy="2387600"/>
          </a:xfrm>
        </p:spPr>
        <p:txBody>
          <a:bodyPr anchor="b">
            <a:normAutofit/>
          </a:bodyPr>
          <a:lstStyle>
            <a:lvl1pPr algn="l">
              <a:defRPr sz="4800">
                <a:solidFill>
                  <a:schemeClr val="bg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xmlns="" id="{66EC4779-9771-EE40-BF32-3ACD171BC0B9}"/>
              </a:ext>
            </a:extLst>
          </p:cNvPr>
          <p:cNvSpPr>
            <a:spLocks noGrp="1"/>
          </p:cNvSpPr>
          <p:nvPr>
            <p:ph type="subTitle" idx="1"/>
          </p:nvPr>
        </p:nvSpPr>
        <p:spPr>
          <a:xfrm>
            <a:off x="1524000" y="3602038"/>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FR" dirty="0"/>
          </a:p>
        </p:txBody>
      </p:sp>
      <p:sp>
        <p:nvSpPr>
          <p:cNvPr id="4" name="Espace réservé de la date 3">
            <a:extLst>
              <a:ext uri="{FF2B5EF4-FFF2-40B4-BE49-F238E27FC236}">
                <a16:creationId xmlns:a16="http://schemas.microsoft.com/office/drawing/2014/main" xmlns="" id="{EB090097-6288-3844-86FF-EC0C280D0327}"/>
              </a:ext>
            </a:extLst>
          </p:cNvPr>
          <p:cNvSpPr>
            <a:spLocks noGrp="1"/>
          </p:cNvSpPr>
          <p:nvPr>
            <p:ph type="dt" sz="half" idx="10"/>
          </p:nvPr>
        </p:nvSpPr>
        <p:spPr/>
        <p:txBody>
          <a:bodyPr/>
          <a:lstStyle>
            <a:lvl1pPr>
              <a:defRPr>
                <a:solidFill>
                  <a:schemeClr val="bg1"/>
                </a:solidFill>
              </a:defRPr>
            </a:lvl1p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A2EC24D1-35DC-CB45-A9C0-4F76E053F584}"/>
              </a:ext>
            </a:extLst>
          </p:cNvPr>
          <p:cNvSpPr>
            <a:spLocks noGrp="1"/>
          </p:cNvSpPr>
          <p:nvPr>
            <p:ph type="ftr" sz="quarter" idx="11"/>
          </p:nvPr>
        </p:nvSpPr>
        <p:spPr/>
        <p:txBody>
          <a:bodyPr/>
          <a:lstStyle>
            <a:lvl1pPr>
              <a:defRPr>
                <a:solidFill>
                  <a:schemeClr val="bg1"/>
                </a:solidFill>
              </a:defRPr>
            </a:lvl1pPr>
          </a:lstStyle>
          <a:p>
            <a:r>
              <a:rPr lang="en-US" smtClean="0"/>
              <a:t>José Puig</a:t>
            </a:r>
            <a:endParaRPr lang="en-US" dirty="0"/>
          </a:p>
        </p:txBody>
      </p:sp>
      <p:sp>
        <p:nvSpPr>
          <p:cNvPr id="8" name="Espace réservé du numéro de diapositive 5">
            <a:extLst>
              <a:ext uri="{FF2B5EF4-FFF2-40B4-BE49-F238E27FC236}">
                <a16:creationId xmlns:a16="http://schemas.microsoft.com/office/drawing/2014/main" xmlns="" id="{96BD5FB7-DF46-3B40-9002-710AAE449F88}"/>
              </a:ext>
            </a:extLst>
          </p:cNvPr>
          <p:cNvSpPr>
            <a:spLocks noGrp="1"/>
          </p:cNvSpPr>
          <p:nvPr>
            <p:ph type="sldNum" sz="quarter" idx="12"/>
          </p:nvPr>
        </p:nvSpPr>
        <p:spPr>
          <a:xfrm>
            <a:off x="11277600" y="370840"/>
            <a:ext cx="624840" cy="365125"/>
          </a:xfrm>
        </p:spPr>
        <p:txBody>
          <a:bodyPr/>
          <a:lstStyle>
            <a:lvl1pPr>
              <a:defRPr sz="1600">
                <a:solidFill>
                  <a:schemeClr val="bg1"/>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6377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13D1645-ADBD-3A4E-8701-DCD47755CD4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xmlns="" id="{E2988B20-4EBC-7E4E-8457-3C4540278F74}"/>
              </a:ext>
            </a:extLst>
          </p:cNvPr>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3ED391B5-F4A2-C24B-9609-21C43A4DD3FB}"/>
              </a:ext>
            </a:extLst>
          </p:cNvPr>
          <p:cNvSpPr>
            <a:spLocks noGrp="1"/>
          </p:cNvSpPr>
          <p:nvPr>
            <p:ph type="dt" sz="half" idx="10"/>
          </p:nvPr>
        </p:nvSpPr>
        <p:spPr/>
        <p:txBody>
          <a:body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19CED051-58B1-BD41-AB15-3F8427B5D997}"/>
              </a:ext>
            </a:extLst>
          </p:cNvPr>
          <p:cNvSpPr>
            <a:spLocks noGrp="1"/>
          </p:cNvSpPr>
          <p:nvPr>
            <p:ph type="ftr" sz="quarter" idx="11"/>
          </p:nvPr>
        </p:nvSpPr>
        <p:spPr/>
        <p:txBody>
          <a:body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B6E93A9C-B848-5B47-9A8B-8D78190C2AD3}"/>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12715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xmlns="" id="{0F0C6CC6-DED8-014D-86C8-EE2214550E40}"/>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xmlns="" id="{84CE15EA-3AA8-9448-9933-492C3E662F61}"/>
              </a:ext>
            </a:extLst>
          </p:cNvPr>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BBDE0421-9443-7945-AB85-1F06E5289196}"/>
              </a:ext>
            </a:extLst>
          </p:cNvPr>
          <p:cNvSpPr>
            <a:spLocks noGrp="1"/>
          </p:cNvSpPr>
          <p:nvPr>
            <p:ph type="dt" sz="half" idx="10"/>
          </p:nvPr>
        </p:nvSpPr>
        <p:spPr/>
        <p:txBody>
          <a:body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6B6E160F-DB75-9E42-97EA-250915EEF830}"/>
              </a:ext>
            </a:extLst>
          </p:cNvPr>
          <p:cNvSpPr>
            <a:spLocks noGrp="1"/>
          </p:cNvSpPr>
          <p:nvPr>
            <p:ph type="ftr" sz="quarter" idx="11"/>
          </p:nvPr>
        </p:nvSpPr>
        <p:spPr/>
        <p:txBody>
          <a:body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82A6E45A-64CF-454D-B3FD-4157A09A0809}"/>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85828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BDFF761-5156-664D-998D-0C9310893CA0}"/>
              </a:ext>
            </a:extLst>
          </p:cNvPr>
          <p:cNvSpPr>
            <a:spLocks noGrp="1"/>
          </p:cNvSpPr>
          <p:nvPr>
            <p:ph type="title"/>
          </p:nvPr>
        </p:nvSpPr>
        <p:spPr/>
        <p:txBody>
          <a:bodyPr/>
          <a:lstStyle/>
          <a:p>
            <a:r>
              <a:rPr lang="fr-FR"/>
              <a:t>Modifiez le style du titre</a:t>
            </a:r>
            <a:endParaRPr lang="fr-FR" dirty="0"/>
          </a:p>
        </p:txBody>
      </p:sp>
      <p:sp>
        <p:nvSpPr>
          <p:cNvPr id="3" name="Espace réservé du contenu 2">
            <a:extLst>
              <a:ext uri="{FF2B5EF4-FFF2-40B4-BE49-F238E27FC236}">
                <a16:creationId xmlns:a16="http://schemas.microsoft.com/office/drawing/2014/main" xmlns="" id="{8B10FDF6-CE22-4648-B77D-CE6C35BC7916}"/>
              </a:ext>
            </a:extLst>
          </p:cNvPr>
          <p:cNvSpPr>
            <a:spLocks noGrp="1"/>
          </p:cNvSpPr>
          <p:nvPr>
            <p:ph idx="1"/>
          </p:nvPr>
        </p:nvSpPr>
        <p:spPr>
          <a:xfrm>
            <a:off x="838200" y="1825625"/>
            <a:ext cx="10515600" cy="409809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20121210-58CD-C643-8467-C96FEDB7C614}"/>
              </a:ext>
            </a:extLst>
          </p:cNvPr>
          <p:cNvSpPr>
            <a:spLocks noGrp="1"/>
          </p:cNvSpPr>
          <p:nvPr>
            <p:ph type="dt" sz="half" idx="10"/>
          </p:nvPr>
        </p:nvSpPr>
        <p:spPr/>
        <p:txBody>
          <a:bodyPr anchor="t"/>
          <a:lstStyle>
            <a:lvl1pPr>
              <a:defRPr>
                <a:solidFill>
                  <a:schemeClr val="bg1"/>
                </a:solidFill>
              </a:defRPr>
            </a:lvl1p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B55C008E-1873-154B-85B0-335B260F292B}"/>
              </a:ext>
            </a:extLst>
          </p:cNvPr>
          <p:cNvSpPr>
            <a:spLocks noGrp="1"/>
          </p:cNvSpPr>
          <p:nvPr>
            <p:ph type="ftr" sz="quarter" idx="11"/>
          </p:nvPr>
        </p:nvSpPr>
        <p:spPr>
          <a:xfrm>
            <a:off x="838200" y="6028593"/>
            <a:ext cx="4114800" cy="365125"/>
          </a:xfrm>
        </p:spPr>
        <p:txBody>
          <a:bodyPr anchor="b"/>
          <a:lstStyle>
            <a:lvl1pPr algn="l">
              <a:defRPr>
                <a:solidFill>
                  <a:schemeClr val="bg1"/>
                </a:solidFill>
              </a:defRPr>
            </a:lvl1p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12BA8067-3A7E-BC40-81EC-E3FB5634EAB5}"/>
              </a:ext>
            </a:extLst>
          </p:cNvPr>
          <p:cNvSpPr>
            <a:spLocks noGrp="1"/>
          </p:cNvSpPr>
          <p:nvPr>
            <p:ph type="sldNum" sz="quarter" idx="12"/>
          </p:nvPr>
        </p:nvSpPr>
        <p:spPr>
          <a:xfrm>
            <a:off x="11277600" y="370840"/>
            <a:ext cx="624840" cy="365125"/>
          </a:xfrm>
        </p:spPr>
        <p:txBody>
          <a:bodyPr/>
          <a:lstStyle>
            <a:lvl1pPr>
              <a:defRPr sz="1600" b="1">
                <a:solidFill>
                  <a:schemeClr val="tx1"/>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13789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100A309-72FE-7B48-8017-87AC1D7814C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xmlns="" id="{C2776E49-77FA-CC40-B675-32A5C42A76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a:extLst>
              <a:ext uri="{FF2B5EF4-FFF2-40B4-BE49-F238E27FC236}">
                <a16:creationId xmlns:a16="http://schemas.microsoft.com/office/drawing/2014/main" xmlns="" id="{91B70698-6313-394F-B71F-03B8EC1B2F56}"/>
              </a:ext>
            </a:extLst>
          </p:cNvPr>
          <p:cNvSpPr>
            <a:spLocks noGrp="1"/>
          </p:cNvSpPr>
          <p:nvPr>
            <p:ph type="dt" sz="half" idx="10"/>
          </p:nvPr>
        </p:nvSpPr>
        <p:spPr/>
        <p:txBody>
          <a:body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87503824-323C-764B-A8B2-5407AA2660B0}"/>
              </a:ext>
            </a:extLst>
          </p:cNvPr>
          <p:cNvSpPr>
            <a:spLocks noGrp="1"/>
          </p:cNvSpPr>
          <p:nvPr>
            <p:ph type="ftr" sz="quarter" idx="11"/>
          </p:nvPr>
        </p:nvSpPr>
        <p:spPr/>
        <p:txBody>
          <a:body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40189E88-DC1D-ED4C-B10C-2321E98BC3D8}"/>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928238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DCFFC67-7DD8-8443-9C36-2974821EFB9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xmlns="" id="{E1A51A7C-28C0-5C4A-BB53-30EF03BC5052}"/>
              </a:ext>
            </a:extLst>
          </p:cNvPr>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xmlns="" id="{1B86D10F-322D-8E4D-8110-9CADD847D5E8}"/>
              </a:ext>
            </a:extLst>
          </p:cNvPr>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xmlns="" id="{01537D33-3698-0641-BDA8-B1B6DA3DEC12}"/>
              </a:ext>
            </a:extLst>
          </p:cNvPr>
          <p:cNvSpPr>
            <a:spLocks noGrp="1"/>
          </p:cNvSpPr>
          <p:nvPr>
            <p:ph type="dt" sz="half" idx="10"/>
          </p:nvPr>
        </p:nvSpPr>
        <p:spPr/>
        <p:txBody>
          <a:bodyPr/>
          <a:lstStyle/>
          <a:p>
            <a:r>
              <a:rPr lang="fr-FR" smtClean="0"/>
              <a:t>25 juin 2018</a:t>
            </a:r>
            <a:endParaRPr lang="en-US" dirty="0"/>
          </a:p>
        </p:txBody>
      </p:sp>
      <p:sp>
        <p:nvSpPr>
          <p:cNvPr id="6" name="Espace réservé du pied de page 5">
            <a:extLst>
              <a:ext uri="{FF2B5EF4-FFF2-40B4-BE49-F238E27FC236}">
                <a16:creationId xmlns:a16="http://schemas.microsoft.com/office/drawing/2014/main" xmlns="" id="{844656AB-C1AA-FF40-BDE5-C8A1CEE2E54A}"/>
              </a:ext>
            </a:extLst>
          </p:cNvPr>
          <p:cNvSpPr>
            <a:spLocks noGrp="1"/>
          </p:cNvSpPr>
          <p:nvPr>
            <p:ph type="ftr" sz="quarter" idx="11"/>
          </p:nvPr>
        </p:nvSpPr>
        <p:spPr/>
        <p:txBody>
          <a:bodyPr/>
          <a:lstStyle/>
          <a:p>
            <a:r>
              <a:rPr lang="en-US" smtClean="0"/>
              <a:t>José Puig</a:t>
            </a:r>
            <a:endParaRPr lang="en-US" dirty="0"/>
          </a:p>
        </p:txBody>
      </p:sp>
      <p:sp>
        <p:nvSpPr>
          <p:cNvPr id="7" name="Espace réservé du numéro de diapositive 6">
            <a:extLst>
              <a:ext uri="{FF2B5EF4-FFF2-40B4-BE49-F238E27FC236}">
                <a16:creationId xmlns:a16="http://schemas.microsoft.com/office/drawing/2014/main" xmlns="" id="{D82BF66F-4A57-F046-84BA-301B47FE02FF}"/>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73804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F4C82DC-1DF4-8C42-9F01-E1CE874A4EC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xmlns="" id="{062DA8BD-5B66-5543-A42A-1844DBD48D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a:extLst>
              <a:ext uri="{FF2B5EF4-FFF2-40B4-BE49-F238E27FC236}">
                <a16:creationId xmlns:a16="http://schemas.microsoft.com/office/drawing/2014/main" xmlns="" id="{2F3DF3C1-0198-2647-9D5D-BBDF5B5459DD}"/>
              </a:ext>
            </a:extLst>
          </p:cNvPr>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xmlns="" id="{DEB15F3B-12CD-4E47-8A66-04BE8DD835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a:extLst>
              <a:ext uri="{FF2B5EF4-FFF2-40B4-BE49-F238E27FC236}">
                <a16:creationId xmlns:a16="http://schemas.microsoft.com/office/drawing/2014/main" xmlns="" id="{7829AE08-9BFC-C84D-B3E3-68CF5516B4C3}"/>
              </a:ext>
            </a:extLst>
          </p:cNvPr>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xmlns="" id="{B56DD1CA-C2B6-7340-90F5-1BC870C6BCB9}"/>
              </a:ext>
            </a:extLst>
          </p:cNvPr>
          <p:cNvSpPr>
            <a:spLocks noGrp="1"/>
          </p:cNvSpPr>
          <p:nvPr>
            <p:ph type="dt" sz="half" idx="10"/>
          </p:nvPr>
        </p:nvSpPr>
        <p:spPr/>
        <p:txBody>
          <a:bodyPr/>
          <a:lstStyle/>
          <a:p>
            <a:r>
              <a:rPr lang="fr-FR" smtClean="0"/>
              <a:t>25 juin 2018</a:t>
            </a:r>
            <a:endParaRPr lang="en-US" dirty="0"/>
          </a:p>
        </p:txBody>
      </p:sp>
      <p:sp>
        <p:nvSpPr>
          <p:cNvPr id="8" name="Espace réservé du pied de page 7">
            <a:extLst>
              <a:ext uri="{FF2B5EF4-FFF2-40B4-BE49-F238E27FC236}">
                <a16:creationId xmlns:a16="http://schemas.microsoft.com/office/drawing/2014/main" xmlns="" id="{893111BB-DE15-DF44-B17B-121D889D6623}"/>
              </a:ext>
            </a:extLst>
          </p:cNvPr>
          <p:cNvSpPr>
            <a:spLocks noGrp="1"/>
          </p:cNvSpPr>
          <p:nvPr>
            <p:ph type="ftr" sz="quarter" idx="11"/>
          </p:nvPr>
        </p:nvSpPr>
        <p:spPr/>
        <p:txBody>
          <a:bodyPr/>
          <a:lstStyle/>
          <a:p>
            <a:r>
              <a:rPr lang="en-US" smtClean="0"/>
              <a:t>José Puig</a:t>
            </a:r>
            <a:endParaRPr lang="en-US" dirty="0"/>
          </a:p>
        </p:txBody>
      </p:sp>
      <p:sp>
        <p:nvSpPr>
          <p:cNvPr id="9" name="Espace réservé du numéro de diapositive 8">
            <a:extLst>
              <a:ext uri="{FF2B5EF4-FFF2-40B4-BE49-F238E27FC236}">
                <a16:creationId xmlns:a16="http://schemas.microsoft.com/office/drawing/2014/main" xmlns="" id="{985DC7BF-CD89-D048-AF6A-59255E19C78E}"/>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9397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BC4BDE6-BF49-4C44-8232-F3EA2225F60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xmlns="" id="{64C42E0B-5A24-1B4A-8165-317107B64978}"/>
              </a:ext>
            </a:extLst>
          </p:cNvPr>
          <p:cNvSpPr>
            <a:spLocks noGrp="1"/>
          </p:cNvSpPr>
          <p:nvPr>
            <p:ph type="dt" sz="half" idx="10"/>
          </p:nvPr>
        </p:nvSpPr>
        <p:spPr/>
        <p:txBody>
          <a:bodyPr/>
          <a:lstStyle/>
          <a:p>
            <a:r>
              <a:rPr lang="fr-FR" smtClean="0"/>
              <a:t>25 juin 2018</a:t>
            </a:r>
            <a:endParaRPr lang="en-US" dirty="0"/>
          </a:p>
        </p:txBody>
      </p:sp>
      <p:sp>
        <p:nvSpPr>
          <p:cNvPr id="4" name="Espace réservé du pied de page 3">
            <a:extLst>
              <a:ext uri="{FF2B5EF4-FFF2-40B4-BE49-F238E27FC236}">
                <a16:creationId xmlns:a16="http://schemas.microsoft.com/office/drawing/2014/main" xmlns="" id="{00C12DDA-4414-4242-8C93-C2C57F6A2759}"/>
              </a:ext>
            </a:extLst>
          </p:cNvPr>
          <p:cNvSpPr>
            <a:spLocks noGrp="1"/>
          </p:cNvSpPr>
          <p:nvPr>
            <p:ph type="ftr" sz="quarter" idx="11"/>
          </p:nvPr>
        </p:nvSpPr>
        <p:spPr/>
        <p:txBody>
          <a:bodyPr/>
          <a:lstStyle/>
          <a:p>
            <a:r>
              <a:rPr lang="en-US" smtClean="0"/>
              <a:t>José Puig</a:t>
            </a:r>
            <a:endParaRPr lang="en-US" dirty="0"/>
          </a:p>
        </p:txBody>
      </p:sp>
      <p:sp>
        <p:nvSpPr>
          <p:cNvPr id="5" name="Espace réservé du numéro de diapositive 4">
            <a:extLst>
              <a:ext uri="{FF2B5EF4-FFF2-40B4-BE49-F238E27FC236}">
                <a16:creationId xmlns:a16="http://schemas.microsoft.com/office/drawing/2014/main" xmlns="" id="{600A58CA-F736-D04B-9DF1-D9B96827AF58}"/>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766139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3FCA6B5E-2E94-D549-8FC4-67C49135FC94}"/>
              </a:ext>
            </a:extLst>
          </p:cNvPr>
          <p:cNvSpPr>
            <a:spLocks noGrp="1"/>
          </p:cNvSpPr>
          <p:nvPr>
            <p:ph type="dt" sz="half" idx="10"/>
          </p:nvPr>
        </p:nvSpPr>
        <p:spPr/>
        <p:txBody>
          <a:bodyPr/>
          <a:lstStyle/>
          <a:p>
            <a:r>
              <a:rPr lang="fr-FR" smtClean="0"/>
              <a:t>25 juin 2018</a:t>
            </a:r>
            <a:endParaRPr lang="en-US" dirty="0"/>
          </a:p>
        </p:txBody>
      </p:sp>
      <p:sp>
        <p:nvSpPr>
          <p:cNvPr id="3" name="Espace réservé du pied de page 2">
            <a:extLst>
              <a:ext uri="{FF2B5EF4-FFF2-40B4-BE49-F238E27FC236}">
                <a16:creationId xmlns:a16="http://schemas.microsoft.com/office/drawing/2014/main" xmlns="" id="{BB417999-1DEE-7D47-BDFF-DD7E8922A0F3}"/>
              </a:ext>
            </a:extLst>
          </p:cNvPr>
          <p:cNvSpPr>
            <a:spLocks noGrp="1"/>
          </p:cNvSpPr>
          <p:nvPr>
            <p:ph type="ftr" sz="quarter" idx="11"/>
          </p:nvPr>
        </p:nvSpPr>
        <p:spPr/>
        <p:txBody>
          <a:bodyPr/>
          <a:lstStyle/>
          <a:p>
            <a:r>
              <a:rPr lang="en-US" smtClean="0"/>
              <a:t>José Puig</a:t>
            </a:r>
            <a:endParaRPr lang="en-US" dirty="0"/>
          </a:p>
        </p:txBody>
      </p:sp>
      <p:sp>
        <p:nvSpPr>
          <p:cNvPr id="4" name="Espace réservé du numéro de diapositive 3">
            <a:extLst>
              <a:ext uri="{FF2B5EF4-FFF2-40B4-BE49-F238E27FC236}">
                <a16:creationId xmlns:a16="http://schemas.microsoft.com/office/drawing/2014/main" xmlns="" id="{3704BA89-91F8-994E-A43C-FFFBB6721C0A}"/>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82672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B26CE8AB-7165-5742-8EC2-AAA73EC9BA5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xmlns="" id="{A833D787-017B-124A-9C0E-314A92E0F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xmlns="" id="{6BA3D1FE-1EA0-324F-8C22-5E736A1AC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a:extLst>
              <a:ext uri="{FF2B5EF4-FFF2-40B4-BE49-F238E27FC236}">
                <a16:creationId xmlns:a16="http://schemas.microsoft.com/office/drawing/2014/main" xmlns="" id="{FEB2DEE8-D0EC-C747-A07E-3DA3C14B9450}"/>
              </a:ext>
            </a:extLst>
          </p:cNvPr>
          <p:cNvSpPr>
            <a:spLocks noGrp="1"/>
          </p:cNvSpPr>
          <p:nvPr>
            <p:ph type="dt" sz="half" idx="10"/>
          </p:nvPr>
        </p:nvSpPr>
        <p:spPr/>
        <p:txBody>
          <a:bodyPr/>
          <a:lstStyle/>
          <a:p>
            <a:r>
              <a:rPr lang="fr-FR" smtClean="0"/>
              <a:t>25 juin 2018</a:t>
            </a:r>
            <a:endParaRPr lang="en-US" dirty="0"/>
          </a:p>
        </p:txBody>
      </p:sp>
      <p:sp>
        <p:nvSpPr>
          <p:cNvPr id="6" name="Espace réservé du pied de page 5">
            <a:extLst>
              <a:ext uri="{FF2B5EF4-FFF2-40B4-BE49-F238E27FC236}">
                <a16:creationId xmlns:a16="http://schemas.microsoft.com/office/drawing/2014/main" xmlns="" id="{622678B5-119F-A449-95C5-51D90B77DBB6}"/>
              </a:ext>
            </a:extLst>
          </p:cNvPr>
          <p:cNvSpPr>
            <a:spLocks noGrp="1"/>
          </p:cNvSpPr>
          <p:nvPr>
            <p:ph type="ftr" sz="quarter" idx="11"/>
          </p:nvPr>
        </p:nvSpPr>
        <p:spPr/>
        <p:txBody>
          <a:bodyPr/>
          <a:lstStyle/>
          <a:p>
            <a:r>
              <a:rPr lang="en-US" smtClean="0"/>
              <a:t>José Puig</a:t>
            </a:r>
            <a:endParaRPr lang="en-US" dirty="0"/>
          </a:p>
        </p:txBody>
      </p:sp>
      <p:sp>
        <p:nvSpPr>
          <p:cNvPr id="7" name="Espace réservé du numéro de diapositive 6">
            <a:extLst>
              <a:ext uri="{FF2B5EF4-FFF2-40B4-BE49-F238E27FC236}">
                <a16:creationId xmlns:a16="http://schemas.microsoft.com/office/drawing/2014/main" xmlns="" id="{DDBB80C3-CAB1-7943-AA61-7980ED18E158}"/>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204228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B1F3A0C-0885-6A42-B22F-E240D338066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e l’image 2">
            <a:extLst>
              <a:ext uri="{FF2B5EF4-FFF2-40B4-BE49-F238E27FC236}">
                <a16:creationId xmlns:a16="http://schemas.microsoft.com/office/drawing/2014/main" xmlns="" id="{07F3CB3A-07A0-534C-AACB-DCA429D0D5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xmlns="" id="{C7A2BE70-9EED-914A-B1FB-D3710D0E1D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a:extLst>
              <a:ext uri="{FF2B5EF4-FFF2-40B4-BE49-F238E27FC236}">
                <a16:creationId xmlns:a16="http://schemas.microsoft.com/office/drawing/2014/main" xmlns="" id="{D5FB01E5-D1EA-2444-9A5F-B0E360045E66}"/>
              </a:ext>
            </a:extLst>
          </p:cNvPr>
          <p:cNvSpPr>
            <a:spLocks noGrp="1"/>
          </p:cNvSpPr>
          <p:nvPr>
            <p:ph type="dt" sz="half" idx="10"/>
          </p:nvPr>
        </p:nvSpPr>
        <p:spPr/>
        <p:txBody>
          <a:bodyPr/>
          <a:lstStyle/>
          <a:p>
            <a:r>
              <a:rPr lang="fr-FR" smtClean="0"/>
              <a:t>25 juin 2018</a:t>
            </a:r>
            <a:endParaRPr lang="en-US" dirty="0"/>
          </a:p>
        </p:txBody>
      </p:sp>
      <p:sp>
        <p:nvSpPr>
          <p:cNvPr id="6" name="Espace réservé du pied de page 5">
            <a:extLst>
              <a:ext uri="{FF2B5EF4-FFF2-40B4-BE49-F238E27FC236}">
                <a16:creationId xmlns:a16="http://schemas.microsoft.com/office/drawing/2014/main" xmlns="" id="{27290942-8DF7-F742-B542-27CE8297607F}"/>
              </a:ext>
            </a:extLst>
          </p:cNvPr>
          <p:cNvSpPr>
            <a:spLocks noGrp="1"/>
          </p:cNvSpPr>
          <p:nvPr>
            <p:ph type="ftr" sz="quarter" idx="11"/>
          </p:nvPr>
        </p:nvSpPr>
        <p:spPr/>
        <p:txBody>
          <a:bodyPr/>
          <a:lstStyle/>
          <a:p>
            <a:r>
              <a:rPr lang="en-US" smtClean="0"/>
              <a:t>José Puig</a:t>
            </a:r>
            <a:endParaRPr lang="en-US" dirty="0"/>
          </a:p>
        </p:txBody>
      </p:sp>
      <p:sp>
        <p:nvSpPr>
          <p:cNvPr id="7" name="Espace réservé du numéro de diapositive 6">
            <a:extLst>
              <a:ext uri="{FF2B5EF4-FFF2-40B4-BE49-F238E27FC236}">
                <a16:creationId xmlns:a16="http://schemas.microsoft.com/office/drawing/2014/main" xmlns="" id="{818528D5-4DF6-FD4A-B5B8-0741CC1DFDCB}"/>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602413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xmlns="" id="{DCCD4682-ED01-2F47-B083-D328644623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xmlns="" id="{CDAAAD11-10F8-F046-AFE9-13DBDD70D4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xmlns="" id="{198AD864-5215-7044-9443-172C61FD0A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Roboto" pitchFamily="2" charset="0"/>
                <a:ea typeface="Roboto" pitchFamily="2" charset="0"/>
              </a:defRPr>
            </a:lvl1p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B4B93F5B-64C4-544B-9F3D-7D983074D6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Roboto" pitchFamily="2" charset="0"/>
                <a:ea typeface="Roboto" pitchFamily="2" charset="0"/>
              </a:defRPr>
            </a:lvl1p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B5E75D3C-F5EA-2342-9A93-5097BF73B0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Roboto" pitchFamily="2" charset="0"/>
                <a:ea typeface="Roboto" pitchFamily="2" charset="0"/>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643396777"/>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400" b="1" i="0" kern="1200">
          <a:solidFill>
            <a:schemeClr val="tx1"/>
          </a:solidFill>
          <a:latin typeface="Roboto" pitchFamily="2" charset="0"/>
          <a:ea typeface="Roboto"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Roboto" pitchFamily="2" charset="0"/>
          <a:ea typeface="Roboto"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Roboto" pitchFamily="2" charset="0"/>
          <a:ea typeface="Roboto"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itchFamily="2" charset="0"/>
          <a:ea typeface="Roboto"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e l’image 7" descr="INSHEA, Institut national supérieur de formation et de recherche pour l'éducation des jeunes handicapés et les enseignements adaptés.">
            <a:extLst>
              <a:ext uri="{FF2B5EF4-FFF2-40B4-BE49-F238E27FC236}">
                <a16:creationId xmlns:a16="http://schemas.microsoft.com/office/drawing/2014/main" xmlns="" id="{19CC0AA4-8F50-2843-9081-3515CCC8C93E}"/>
              </a:ext>
            </a:extLst>
          </p:cNvPr>
          <p:cNvPicPr>
            <a:picLocks noGrp="1" noChangeAspect="1"/>
          </p:cNvPicPr>
          <p:nvPr>
            <p:ph type="pic" sz="quarter" idx="13"/>
          </p:nvPr>
        </p:nvPicPr>
        <p:blipFill>
          <a:blip r:embed="rId3"/>
          <a:srcRect t="2667" b="2667"/>
          <a:stretch>
            <a:fillRect/>
          </a:stretch>
        </p:blipFill>
        <p:spPr/>
      </p:pic>
      <p:sp>
        <p:nvSpPr>
          <p:cNvPr id="4" name="Titre 3">
            <a:extLst>
              <a:ext uri="{FF2B5EF4-FFF2-40B4-BE49-F238E27FC236}">
                <a16:creationId xmlns:a16="http://schemas.microsoft.com/office/drawing/2014/main" xmlns="" id="{93393484-59F6-874A-B063-F2E4DFE1D7D4}"/>
              </a:ext>
            </a:extLst>
          </p:cNvPr>
          <p:cNvSpPr>
            <a:spLocks noGrp="1"/>
          </p:cNvSpPr>
          <p:nvPr>
            <p:ph type="ctrTitle"/>
          </p:nvPr>
        </p:nvSpPr>
        <p:spPr/>
        <p:txBody>
          <a:bodyPr/>
          <a:lstStyle/>
          <a:p>
            <a:r>
              <a:rPr lang="fr-FR" dirty="0"/>
              <a:t>L’aménagement des examens dans le contexte de l’éducation inclusive</a:t>
            </a:r>
          </a:p>
        </p:txBody>
      </p:sp>
      <p:sp>
        <p:nvSpPr>
          <p:cNvPr id="5" name="Sous-titre 4">
            <a:extLst>
              <a:ext uri="{FF2B5EF4-FFF2-40B4-BE49-F238E27FC236}">
                <a16:creationId xmlns:a16="http://schemas.microsoft.com/office/drawing/2014/main" xmlns="" id="{A9E0E6FF-2A0D-844A-B6E3-6DC9C2F2B4B1}"/>
              </a:ext>
            </a:extLst>
          </p:cNvPr>
          <p:cNvSpPr>
            <a:spLocks noGrp="1"/>
          </p:cNvSpPr>
          <p:nvPr>
            <p:ph type="subTitle" idx="1"/>
          </p:nvPr>
        </p:nvSpPr>
        <p:spPr>
          <a:xfrm>
            <a:off x="1524000" y="4333460"/>
            <a:ext cx="9144000" cy="924339"/>
          </a:xfrm>
        </p:spPr>
        <p:txBody>
          <a:bodyPr>
            <a:normAutofit fontScale="70000" lnSpcReduction="20000"/>
          </a:bodyPr>
          <a:lstStyle/>
          <a:p>
            <a:r>
              <a:rPr lang="fr-FR" dirty="0"/>
              <a:t>Séminaire </a:t>
            </a:r>
            <a:r>
              <a:rPr lang="fr-FR" dirty="0" smtClean="0"/>
              <a:t>International : Le droit à l’éducation inclusive</a:t>
            </a:r>
          </a:p>
          <a:p>
            <a:r>
              <a:rPr lang="fr-FR" dirty="0" smtClean="0"/>
              <a:t>Franck SAHAGUIAN</a:t>
            </a:r>
            <a:endParaRPr lang="fr-FR" dirty="0"/>
          </a:p>
          <a:p>
            <a:r>
              <a:rPr lang="fr-FR" dirty="0"/>
              <a:t>Rabat – </a:t>
            </a:r>
            <a:r>
              <a:rPr lang="fr-FR" dirty="0" smtClean="0"/>
              <a:t>janvier 2019</a:t>
            </a:r>
            <a:endParaRPr lang="fr-FR" dirty="0"/>
          </a:p>
        </p:txBody>
      </p:sp>
    </p:spTree>
    <p:extLst>
      <p:ext uri="{BB962C8B-B14F-4D97-AF65-F5344CB8AC3E}">
        <p14:creationId xmlns:p14="http://schemas.microsoft.com/office/powerpoint/2010/main" val="102671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osange 3">
            <a:extLst>
              <a:ext uri="{FF2B5EF4-FFF2-40B4-BE49-F238E27FC236}">
                <a16:creationId xmlns:a16="http://schemas.microsoft.com/office/drawing/2014/main" xmlns="" id="{3181508C-FF44-804C-9A7F-6153BBF281E9}"/>
              </a:ext>
            </a:extLst>
          </p:cNvPr>
          <p:cNvSpPr/>
          <p:nvPr/>
        </p:nvSpPr>
        <p:spPr>
          <a:xfrm>
            <a:off x="838200" y="2159108"/>
            <a:ext cx="2219325" cy="1657350"/>
          </a:xfrm>
          <a:prstGeom prst="diamond">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AVIS MÉDICAL</a:t>
            </a:r>
          </a:p>
        </p:txBody>
      </p:sp>
      <p:sp>
        <p:nvSpPr>
          <p:cNvPr id="8" name="Rectangle 7">
            <a:extLst>
              <a:ext uri="{FF2B5EF4-FFF2-40B4-BE49-F238E27FC236}">
                <a16:creationId xmlns:a16="http://schemas.microsoft.com/office/drawing/2014/main" xmlns="" id="{16B74267-9BE1-AC42-97E7-0E6C936760CD}"/>
              </a:ext>
            </a:extLst>
          </p:cNvPr>
          <p:cNvSpPr/>
          <p:nvPr/>
        </p:nvSpPr>
        <p:spPr>
          <a:xfrm>
            <a:off x="3718322" y="679011"/>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Conservation des notes pendant 5 ans</a:t>
            </a:r>
          </a:p>
        </p:txBody>
      </p:sp>
      <p:sp>
        <p:nvSpPr>
          <p:cNvPr id="9" name="Rectangle 8">
            <a:extLst>
              <a:ext uri="{FF2B5EF4-FFF2-40B4-BE49-F238E27FC236}">
                <a16:creationId xmlns:a16="http://schemas.microsoft.com/office/drawing/2014/main" xmlns="" id="{BD70A566-C9E6-844D-93FB-723E88BAF4FA}"/>
              </a:ext>
            </a:extLst>
          </p:cNvPr>
          <p:cNvSpPr/>
          <p:nvPr/>
        </p:nvSpPr>
        <p:spPr>
          <a:xfrm>
            <a:off x="6628209" y="4786313"/>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Utilisation d’outils numériques adaptés</a:t>
            </a:r>
          </a:p>
        </p:txBody>
      </p:sp>
      <p:sp>
        <p:nvSpPr>
          <p:cNvPr id="10" name="Rectangle 9">
            <a:extLst>
              <a:ext uri="{FF2B5EF4-FFF2-40B4-BE49-F238E27FC236}">
                <a16:creationId xmlns:a16="http://schemas.microsoft.com/office/drawing/2014/main" xmlns="" id="{00584452-40B3-8549-AEDC-AF58202A6DE2}"/>
              </a:ext>
            </a:extLst>
          </p:cNvPr>
          <p:cNvSpPr/>
          <p:nvPr/>
        </p:nvSpPr>
        <p:spPr>
          <a:xfrm>
            <a:off x="6628209" y="2732662"/>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Dispense d’épreuve orale de langue</a:t>
            </a:r>
          </a:p>
        </p:txBody>
      </p:sp>
      <p:sp>
        <p:nvSpPr>
          <p:cNvPr id="11" name="Rectangle 10">
            <a:extLst>
              <a:ext uri="{FF2B5EF4-FFF2-40B4-BE49-F238E27FC236}">
                <a16:creationId xmlns:a16="http://schemas.microsoft.com/office/drawing/2014/main" xmlns="" id="{7EEB7D0E-AC18-044A-B9BE-2DAF4C96FC52}"/>
              </a:ext>
            </a:extLst>
          </p:cNvPr>
          <p:cNvSpPr/>
          <p:nvPr/>
        </p:nvSpPr>
        <p:spPr>
          <a:xfrm>
            <a:off x="3721298" y="2732662"/>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Temps d’épreuve majoré</a:t>
            </a:r>
          </a:p>
        </p:txBody>
      </p:sp>
      <p:sp>
        <p:nvSpPr>
          <p:cNvPr id="12" name="Rectangle 11">
            <a:extLst>
              <a:ext uri="{FF2B5EF4-FFF2-40B4-BE49-F238E27FC236}">
                <a16:creationId xmlns:a16="http://schemas.microsoft.com/office/drawing/2014/main" xmlns="" id="{54F69DC1-328A-9D42-BEFA-DF14E581323B}"/>
              </a:ext>
            </a:extLst>
          </p:cNvPr>
          <p:cNvSpPr/>
          <p:nvPr/>
        </p:nvSpPr>
        <p:spPr>
          <a:xfrm>
            <a:off x="9532144" y="679011"/>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Répartition d’épreuves sur la session normale et la session de remplacement</a:t>
            </a:r>
          </a:p>
        </p:txBody>
      </p:sp>
      <p:sp>
        <p:nvSpPr>
          <p:cNvPr id="13" name="Rectangle 12">
            <a:extLst>
              <a:ext uri="{FF2B5EF4-FFF2-40B4-BE49-F238E27FC236}">
                <a16:creationId xmlns:a16="http://schemas.microsoft.com/office/drawing/2014/main" xmlns="" id="{29198771-0889-0C4B-B342-014026A53D80}"/>
              </a:ext>
            </a:extLst>
          </p:cNvPr>
          <p:cNvSpPr/>
          <p:nvPr/>
        </p:nvSpPr>
        <p:spPr>
          <a:xfrm>
            <a:off x="9558338" y="2747798"/>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Assistance humaine</a:t>
            </a:r>
          </a:p>
          <a:p>
            <a:pPr algn="ctr"/>
            <a:r>
              <a:rPr lang="fr-FR" dirty="0"/>
              <a:t>Secrétariat</a:t>
            </a:r>
          </a:p>
          <a:p>
            <a:pPr algn="ctr"/>
            <a:r>
              <a:rPr lang="fr-FR" dirty="0"/>
              <a:t>Assistance physique</a:t>
            </a:r>
          </a:p>
        </p:txBody>
      </p:sp>
      <p:sp>
        <p:nvSpPr>
          <p:cNvPr id="14" name="Rectangle 13">
            <a:extLst>
              <a:ext uri="{FF2B5EF4-FFF2-40B4-BE49-F238E27FC236}">
                <a16:creationId xmlns:a16="http://schemas.microsoft.com/office/drawing/2014/main" xmlns="" id="{61FB93B4-7C4E-5C49-8A9A-170D523FC02B}"/>
              </a:ext>
            </a:extLst>
          </p:cNvPr>
          <p:cNvSpPr/>
          <p:nvPr/>
        </p:nvSpPr>
        <p:spPr>
          <a:xfrm>
            <a:off x="9558338" y="4786313"/>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Transcription des sujets en braille ou en gros caractères</a:t>
            </a:r>
          </a:p>
        </p:txBody>
      </p:sp>
      <p:sp>
        <p:nvSpPr>
          <p:cNvPr id="15" name="Rectangle 14">
            <a:extLst>
              <a:ext uri="{FF2B5EF4-FFF2-40B4-BE49-F238E27FC236}">
                <a16:creationId xmlns:a16="http://schemas.microsoft.com/office/drawing/2014/main" xmlns="" id="{5C02E819-2DF2-9346-86C8-1F9EAFEA980E}"/>
              </a:ext>
            </a:extLst>
          </p:cNvPr>
          <p:cNvSpPr/>
          <p:nvPr/>
        </p:nvSpPr>
        <p:spPr>
          <a:xfrm>
            <a:off x="6628209" y="679011"/>
            <a:ext cx="2243138" cy="1727090"/>
          </a:xfrm>
          <a:prstGeom prst="rect">
            <a:avLst/>
          </a:prstGeom>
          <a:solidFill>
            <a:srgbClr val="521B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Ouverture d’un centre d’examen dans un établissement hospitalier</a:t>
            </a:r>
          </a:p>
        </p:txBody>
      </p:sp>
      <p:sp>
        <p:nvSpPr>
          <p:cNvPr id="17" name="Ellipse 16">
            <a:extLst>
              <a:ext uri="{FF2B5EF4-FFF2-40B4-BE49-F238E27FC236}">
                <a16:creationId xmlns:a16="http://schemas.microsoft.com/office/drawing/2014/main" xmlns="" id="{8C0E3287-4FF7-F641-AA3B-D514A26D573F}"/>
              </a:ext>
            </a:extLst>
          </p:cNvPr>
          <p:cNvSpPr/>
          <p:nvPr/>
        </p:nvSpPr>
        <p:spPr>
          <a:xfrm>
            <a:off x="761998" y="4200525"/>
            <a:ext cx="2371725" cy="2172055"/>
          </a:xfrm>
          <a:prstGeom prst="ellipse">
            <a:avLst/>
          </a:prstGeom>
          <a:solidFill>
            <a:srgbClr val="9416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Demande à déposer en même temps que l’inscription à l’examen</a:t>
            </a:r>
          </a:p>
        </p:txBody>
      </p:sp>
      <p:sp>
        <p:nvSpPr>
          <p:cNvPr id="18" name="Flèche vers la droite 17">
            <a:extLst>
              <a:ext uri="{FF2B5EF4-FFF2-40B4-BE49-F238E27FC236}">
                <a16:creationId xmlns:a16="http://schemas.microsoft.com/office/drawing/2014/main" xmlns="" id="{166BB43B-C3AF-0A46-8E46-A7B6AD122EF7}"/>
              </a:ext>
            </a:extLst>
          </p:cNvPr>
          <p:cNvSpPr/>
          <p:nvPr/>
        </p:nvSpPr>
        <p:spPr>
          <a:xfrm>
            <a:off x="3255638" y="5114926"/>
            <a:ext cx="349571" cy="414870"/>
          </a:xfrm>
          <a:prstGeom prst="rightArrow">
            <a:avLst/>
          </a:prstGeom>
          <a:solidFill>
            <a:srgbClr val="9416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osange 19">
            <a:extLst>
              <a:ext uri="{FF2B5EF4-FFF2-40B4-BE49-F238E27FC236}">
                <a16:creationId xmlns:a16="http://schemas.microsoft.com/office/drawing/2014/main" xmlns="" id="{0A139341-056C-9B49-B59F-3D1E3D8D5D23}"/>
              </a:ext>
            </a:extLst>
          </p:cNvPr>
          <p:cNvSpPr/>
          <p:nvPr/>
        </p:nvSpPr>
        <p:spPr>
          <a:xfrm>
            <a:off x="3605210" y="4633047"/>
            <a:ext cx="2551511" cy="1727090"/>
          </a:xfrm>
          <a:prstGeom prst="diamond">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Décision du recteur d’académie</a:t>
            </a:r>
          </a:p>
        </p:txBody>
      </p:sp>
      <p:sp>
        <p:nvSpPr>
          <p:cNvPr id="21" name="Flèche vers la droite 20">
            <a:extLst>
              <a:ext uri="{FF2B5EF4-FFF2-40B4-BE49-F238E27FC236}">
                <a16:creationId xmlns:a16="http://schemas.microsoft.com/office/drawing/2014/main" xmlns="" id="{A667A3C2-14E5-764B-BF7E-7A973CFF707F}"/>
              </a:ext>
            </a:extLst>
          </p:cNvPr>
          <p:cNvSpPr/>
          <p:nvPr/>
        </p:nvSpPr>
        <p:spPr>
          <a:xfrm rot="18354756">
            <a:off x="6722061" y="2144914"/>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vers la droite 21">
            <a:extLst>
              <a:ext uri="{FF2B5EF4-FFF2-40B4-BE49-F238E27FC236}">
                <a16:creationId xmlns:a16="http://schemas.microsoft.com/office/drawing/2014/main" xmlns="" id="{133BBDE9-640B-F845-BD6B-458C1DF473DA}"/>
              </a:ext>
            </a:extLst>
          </p:cNvPr>
          <p:cNvSpPr/>
          <p:nvPr/>
        </p:nvSpPr>
        <p:spPr>
          <a:xfrm rot="17568555">
            <a:off x="5070464" y="4270124"/>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vers la droite 22">
            <a:extLst>
              <a:ext uri="{FF2B5EF4-FFF2-40B4-BE49-F238E27FC236}">
                <a16:creationId xmlns:a16="http://schemas.microsoft.com/office/drawing/2014/main" xmlns="" id="{595EC7DF-CAE5-5249-AD84-F8251F3A2E9E}"/>
              </a:ext>
            </a:extLst>
          </p:cNvPr>
          <p:cNvSpPr/>
          <p:nvPr/>
        </p:nvSpPr>
        <p:spPr>
          <a:xfrm rot="20729289">
            <a:off x="6280100" y="3883540"/>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vers la droite 23">
            <a:extLst>
              <a:ext uri="{FF2B5EF4-FFF2-40B4-BE49-F238E27FC236}">
                <a16:creationId xmlns:a16="http://schemas.microsoft.com/office/drawing/2014/main" xmlns="" id="{5A757397-4C16-4147-8A6B-2C7BCA09F43C}"/>
              </a:ext>
            </a:extLst>
          </p:cNvPr>
          <p:cNvSpPr/>
          <p:nvPr/>
        </p:nvSpPr>
        <p:spPr>
          <a:xfrm rot="21334521">
            <a:off x="9232702" y="5178571"/>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vers la droite 24">
            <a:extLst>
              <a:ext uri="{FF2B5EF4-FFF2-40B4-BE49-F238E27FC236}">
                <a16:creationId xmlns:a16="http://schemas.microsoft.com/office/drawing/2014/main" xmlns="" id="{52399EAA-323A-3A4D-A1DA-057ADCAE4167}"/>
              </a:ext>
            </a:extLst>
          </p:cNvPr>
          <p:cNvSpPr/>
          <p:nvPr/>
        </p:nvSpPr>
        <p:spPr>
          <a:xfrm rot="21055092">
            <a:off x="6071910" y="4950618"/>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vers la droite 25">
            <a:extLst>
              <a:ext uri="{FF2B5EF4-FFF2-40B4-BE49-F238E27FC236}">
                <a16:creationId xmlns:a16="http://schemas.microsoft.com/office/drawing/2014/main" xmlns="" id="{C7BC3A10-15F7-5446-881B-AA528BB949A2}"/>
              </a:ext>
            </a:extLst>
          </p:cNvPr>
          <p:cNvSpPr/>
          <p:nvPr/>
        </p:nvSpPr>
        <p:spPr>
          <a:xfrm rot="19051195">
            <a:off x="9072563" y="2272067"/>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vers la droite 26">
            <a:extLst>
              <a:ext uri="{FF2B5EF4-FFF2-40B4-BE49-F238E27FC236}">
                <a16:creationId xmlns:a16="http://schemas.microsoft.com/office/drawing/2014/main" xmlns="" id="{F7AB00B8-1BA9-3B47-AAC0-0C14FB0AC43E}"/>
              </a:ext>
            </a:extLst>
          </p:cNvPr>
          <p:cNvSpPr/>
          <p:nvPr/>
        </p:nvSpPr>
        <p:spPr>
          <a:xfrm rot="19909322">
            <a:off x="9202386" y="4029428"/>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Flèche vers la droite 27">
            <a:extLst>
              <a:ext uri="{FF2B5EF4-FFF2-40B4-BE49-F238E27FC236}">
                <a16:creationId xmlns:a16="http://schemas.microsoft.com/office/drawing/2014/main" xmlns="" id="{5513F7AF-9C8C-7345-BD44-341123ED214B}"/>
              </a:ext>
            </a:extLst>
          </p:cNvPr>
          <p:cNvSpPr/>
          <p:nvPr/>
        </p:nvSpPr>
        <p:spPr>
          <a:xfrm rot="13519468">
            <a:off x="5762909" y="2234575"/>
            <a:ext cx="598883" cy="328612"/>
          </a:xfrm>
          <a:prstGeom prst="rightArrow">
            <a:avLst/>
          </a:prstGeom>
          <a:solidFill>
            <a:srgbClr val="C41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avec flèche vers la droite 28">
            <a:extLst>
              <a:ext uri="{FF2B5EF4-FFF2-40B4-BE49-F238E27FC236}">
                <a16:creationId xmlns:a16="http://schemas.microsoft.com/office/drawing/2014/main" xmlns="" id="{D4491609-082C-A841-BA95-FFDC111C13A3}"/>
              </a:ext>
            </a:extLst>
          </p:cNvPr>
          <p:cNvSpPr/>
          <p:nvPr/>
        </p:nvSpPr>
        <p:spPr>
          <a:xfrm rot="5400000">
            <a:off x="1129603" y="560359"/>
            <a:ext cx="1636514" cy="1208304"/>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t>Médecin désigné par la MDPH</a:t>
            </a:r>
          </a:p>
        </p:txBody>
      </p:sp>
      <p:sp>
        <p:nvSpPr>
          <p:cNvPr id="30" name="Flèche vers la droite 29">
            <a:extLst>
              <a:ext uri="{FF2B5EF4-FFF2-40B4-BE49-F238E27FC236}">
                <a16:creationId xmlns:a16="http://schemas.microsoft.com/office/drawing/2014/main" xmlns="" id="{D6FD138D-24A7-7D49-8D74-A38EA9F9B31F}"/>
              </a:ext>
            </a:extLst>
          </p:cNvPr>
          <p:cNvSpPr/>
          <p:nvPr/>
        </p:nvSpPr>
        <p:spPr>
          <a:xfrm rot="2683471">
            <a:off x="2222098" y="4216579"/>
            <a:ext cx="2079234" cy="351247"/>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itre 5"/>
          <p:cNvSpPr>
            <a:spLocks noGrp="1"/>
          </p:cNvSpPr>
          <p:nvPr>
            <p:ph type="title"/>
          </p:nvPr>
        </p:nvSpPr>
        <p:spPr/>
        <p:txBody>
          <a:bodyPr/>
          <a:lstStyle/>
          <a:p>
            <a:r>
              <a:rPr lang="fr-FR" dirty="0" smtClean="0"/>
              <a:t>Le système français d’aménagement d’examens pour candidats handicapés</a:t>
            </a:r>
            <a:endParaRPr lang="fr-FR" dirty="0"/>
          </a:p>
        </p:txBody>
      </p:sp>
      <p:sp>
        <p:nvSpPr>
          <p:cNvPr id="5" name="Espace réservé de la date 4"/>
          <p:cNvSpPr>
            <a:spLocks noGrp="1"/>
          </p:cNvSpPr>
          <p:nvPr>
            <p:ph type="dt" sz="half" idx="10"/>
          </p:nvPr>
        </p:nvSpPr>
        <p:spPr/>
        <p:txBody>
          <a:bodyPr/>
          <a:lstStyle/>
          <a:p>
            <a:endParaRPr lang="en-US" dirty="0"/>
          </a:p>
        </p:txBody>
      </p:sp>
      <p:sp>
        <p:nvSpPr>
          <p:cNvPr id="3" name="Espace réservé du pied de page 2"/>
          <p:cNvSpPr>
            <a:spLocks noGrp="1"/>
          </p:cNvSpPr>
          <p:nvPr>
            <p:ph type="ftr" sz="quarter" idx="11"/>
          </p:nvPr>
        </p:nvSpPr>
        <p:spPr/>
        <p:txBody>
          <a:bodyPr/>
          <a:lstStyle/>
          <a:p>
            <a:endParaRPr lang="en-US" dirty="0"/>
          </a:p>
        </p:txBody>
      </p:sp>
      <p:sp>
        <p:nvSpPr>
          <p:cNvPr id="2" name="Espace réservé du numéro de diapositive 1"/>
          <p:cNvSpPr>
            <a:spLocks noGrp="1"/>
          </p:cNvSpPr>
          <p:nvPr>
            <p:ph type="sldNum" sz="quarter" idx="12"/>
          </p:nvPr>
        </p:nvSpPr>
        <p:spPr/>
        <p:txBody>
          <a:bodyPr/>
          <a:lstStyle/>
          <a:p>
            <a:fld id="{6D22F896-40B5-4ADD-8801-0D06FADFA095}" type="slidenum">
              <a:rPr lang="en-US" smtClean="0"/>
              <a:pPr/>
              <a:t>10</a:t>
            </a:fld>
            <a:endParaRPr lang="en-US" dirty="0"/>
          </a:p>
        </p:txBody>
      </p:sp>
    </p:spTree>
    <p:extLst>
      <p:ext uri="{BB962C8B-B14F-4D97-AF65-F5344CB8AC3E}">
        <p14:creationId xmlns:p14="http://schemas.microsoft.com/office/powerpoint/2010/main" val="4263800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6"/>
                                        </p:tgtEl>
                                      </p:cBhvr>
                                    </p:animEffect>
                                    <p:set>
                                      <p:cBhvr>
                                        <p:cTn id="11" dur="1" fill="hold">
                                          <p:stCondLst>
                                            <p:cond delay="499"/>
                                          </p:stCondLst>
                                        </p:cTn>
                                        <p:tgtEl>
                                          <p:spTgt spid="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5"/>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8"/>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2BA50B0-887D-6049-89E7-9A0948138F6F}"/>
              </a:ext>
            </a:extLst>
          </p:cNvPr>
          <p:cNvSpPr>
            <a:spLocks noGrp="1"/>
          </p:cNvSpPr>
          <p:nvPr>
            <p:ph type="title"/>
          </p:nvPr>
        </p:nvSpPr>
        <p:spPr>
          <a:xfrm>
            <a:off x="838200" y="365126"/>
            <a:ext cx="10515600" cy="879866"/>
          </a:xfrm>
        </p:spPr>
        <p:txBody>
          <a:bodyPr/>
          <a:lstStyle/>
          <a:p>
            <a:r>
              <a:rPr lang="fr-FR" dirty="0">
                <a:solidFill>
                  <a:srgbClr val="4A206F"/>
                </a:solidFill>
              </a:rPr>
              <a:t>Réclamations, recours, contentieux</a:t>
            </a:r>
          </a:p>
        </p:txBody>
      </p:sp>
      <p:sp>
        <p:nvSpPr>
          <p:cNvPr id="3" name="Espace réservé du contenu 2">
            <a:extLst>
              <a:ext uri="{FF2B5EF4-FFF2-40B4-BE49-F238E27FC236}">
                <a16:creationId xmlns:a16="http://schemas.microsoft.com/office/drawing/2014/main" xmlns="" id="{7E46AFDF-D266-7644-BC10-DB9252E2412D}"/>
              </a:ext>
            </a:extLst>
          </p:cNvPr>
          <p:cNvSpPr>
            <a:spLocks noGrp="1"/>
          </p:cNvSpPr>
          <p:nvPr>
            <p:ph idx="1"/>
          </p:nvPr>
        </p:nvSpPr>
        <p:spPr>
          <a:xfrm>
            <a:off x="838200" y="1244992"/>
            <a:ext cx="10515600" cy="4735025"/>
          </a:xfrm>
        </p:spPr>
        <p:txBody>
          <a:bodyPr>
            <a:noAutofit/>
          </a:bodyPr>
          <a:lstStyle/>
          <a:p>
            <a:r>
              <a:rPr lang="fr-FR" sz="2400" dirty="0"/>
              <a:t>Peuvent faire l’objet de contestation devant les tribunaux : l’avis médical, la décision de l’autorité académique, les conditions de mise en œuvre des aménagements</a:t>
            </a:r>
          </a:p>
          <a:p>
            <a:r>
              <a:rPr lang="fr-FR" sz="2400" dirty="0"/>
              <a:t>Les jurys d’examen sont souverains et ses décisions sont sans appel sur le fond</a:t>
            </a:r>
          </a:p>
          <a:p>
            <a:r>
              <a:rPr lang="fr-FR" sz="2400" dirty="0"/>
              <a:t>Mais un candidat peut attaquer la légalité de la décision s’il considère que la réglementation n’a pas été respectée par le jury ou un </a:t>
            </a:r>
            <a:r>
              <a:rPr lang="fr-FR" sz="2400" dirty="0" smtClean="0"/>
              <a:t>examinateur, ou qu’il a été victime d’une discrimination</a:t>
            </a:r>
            <a:endParaRPr lang="fr-FR" sz="2400" dirty="0"/>
          </a:p>
          <a:p>
            <a:r>
              <a:rPr lang="fr-FR" sz="2400" dirty="0"/>
              <a:t>Les procédures contentieuses peuvent conduire à une annulation d’avis, de </a:t>
            </a:r>
            <a:r>
              <a:rPr lang="fr-FR" sz="2400" dirty="0" smtClean="0"/>
              <a:t>décision, à la condamnation de l’État, à l’attribution d’une note réparatrice, de dommages et intérêts, etc. Mais </a:t>
            </a:r>
            <a:r>
              <a:rPr lang="fr-FR" sz="2400" dirty="0"/>
              <a:t>aussi </a:t>
            </a:r>
            <a:r>
              <a:rPr lang="fr-FR" sz="2400" dirty="0" smtClean="0"/>
              <a:t>à l’annulation d’une épreuve </a:t>
            </a:r>
            <a:r>
              <a:rPr lang="fr-FR" sz="2400" dirty="0"/>
              <a:t>pour l’ensemble des candidats, </a:t>
            </a:r>
            <a:r>
              <a:rPr lang="fr-FR" sz="2400" dirty="0" smtClean="0"/>
              <a:t>etc.</a:t>
            </a:r>
            <a:endParaRPr lang="fr-FR" sz="2400" dirty="0"/>
          </a:p>
        </p:txBody>
      </p:sp>
      <p:sp>
        <p:nvSpPr>
          <p:cNvPr id="4" name="Espace réservé du numéro de diapositive 3"/>
          <p:cNvSpPr>
            <a:spLocks noGrp="1"/>
          </p:cNvSpPr>
          <p:nvPr>
            <p:ph type="sldNum" sz="quarter" idx="12"/>
          </p:nvPr>
        </p:nvSpPr>
        <p:spPr/>
        <p:txBody>
          <a:bodyPr/>
          <a:lstStyle/>
          <a:p>
            <a:fld id="{6D22F896-40B5-4ADD-8801-0D06FADFA095}" type="slidenum">
              <a:rPr lang="en-US" smtClean="0"/>
              <a:pPr/>
              <a:t>11</a:t>
            </a:fld>
            <a:endParaRPr lang="en-US" dirty="0"/>
          </a:p>
        </p:txBody>
      </p:sp>
    </p:spTree>
    <p:extLst>
      <p:ext uri="{BB962C8B-B14F-4D97-AF65-F5344CB8AC3E}">
        <p14:creationId xmlns:p14="http://schemas.microsoft.com/office/powerpoint/2010/main" val="271740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5462" y="303616"/>
            <a:ext cx="10515600" cy="757930"/>
          </a:xfrm>
        </p:spPr>
        <p:txBody>
          <a:bodyPr/>
          <a:lstStyle/>
          <a:p>
            <a:r>
              <a:rPr lang="fr-FR" dirty="0" smtClean="0">
                <a:solidFill>
                  <a:srgbClr val="4A206F"/>
                </a:solidFill>
              </a:rPr>
              <a:t>Les juridictions concernées</a:t>
            </a:r>
            <a:endParaRPr lang="fr-FR" dirty="0">
              <a:solidFill>
                <a:srgbClr val="4A206F"/>
              </a:solidFill>
            </a:endParaRPr>
          </a:p>
        </p:txBody>
      </p:sp>
      <p:sp>
        <p:nvSpPr>
          <p:cNvPr id="3" name="Espace réservé du contenu 2"/>
          <p:cNvSpPr>
            <a:spLocks noGrp="1"/>
          </p:cNvSpPr>
          <p:nvPr>
            <p:ph idx="1"/>
          </p:nvPr>
        </p:nvSpPr>
        <p:spPr>
          <a:xfrm>
            <a:off x="537491" y="1147603"/>
            <a:ext cx="10515600" cy="4717111"/>
          </a:xfrm>
        </p:spPr>
        <p:txBody>
          <a:bodyPr>
            <a:normAutofit fontScale="70000" lnSpcReduction="20000"/>
          </a:bodyPr>
          <a:lstStyle/>
          <a:p>
            <a:pPr>
              <a:lnSpc>
                <a:spcPct val="120000"/>
              </a:lnSpc>
            </a:pPr>
            <a:r>
              <a:rPr lang="fr-FR" sz="2600" dirty="0"/>
              <a:t>Plusieurs instances ont compétence pour traiter et prévenir les réclamations, sanctionner les manquements et formuler des recommandations générales:</a:t>
            </a:r>
          </a:p>
          <a:p>
            <a:pPr lvl="1">
              <a:lnSpc>
                <a:spcPct val="120000"/>
              </a:lnSpc>
            </a:pPr>
            <a:r>
              <a:rPr lang="fr-FR" sz="2000" dirty="0"/>
              <a:t>Les autorités </a:t>
            </a:r>
            <a:r>
              <a:rPr lang="fr-FR" sz="2000" dirty="0" smtClean="0"/>
              <a:t>académiques, ministérielles </a:t>
            </a:r>
            <a:r>
              <a:rPr lang="fr-FR" sz="2000" dirty="0"/>
              <a:t>et </a:t>
            </a:r>
            <a:r>
              <a:rPr lang="fr-FR" sz="2000" dirty="0" smtClean="0"/>
              <a:t>les présidents </a:t>
            </a:r>
            <a:r>
              <a:rPr lang="fr-FR" sz="2000" dirty="0"/>
              <a:t>de jury (recours hiérarchiques)</a:t>
            </a:r>
          </a:p>
          <a:p>
            <a:pPr lvl="1">
              <a:lnSpc>
                <a:spcPct val="120000"/>
              </a:lnSpc>
            </a:pPr>
            <a:r>
              <a:rPr lang="fr-FR" sz="2000" dirty="0"/>
              <a:t>Les </a:t>
            </a:r>
            <a:r>
              <a:rPr lang="fr-FR" sz="2000" dirty="0" smtClean="0"/>
              <a:t>juridictions administratives : Tribunaux administratifs, Cours administratives d’appel, Conseil d’État</a:t>
            </a:r>
            <a:endParaRPr lang="fr-FR" sz="2000" dirty="0"/>
          </a:p>
          <a:p>
            <a:pPr lvl="1">
              <a:lnSpc>
                <a:spcPct val="120000"/>
              </a:lnSpc>
            </a:pPr>
            <a:r>
              <a:rPr lang="fr-FR" sz="2000" dirty="0" smtClean="0"/>
              <a:t>Le </a:t>
            </a:r>
            <a:r>
              <a:rPr lang="fr-FR" sz="2000" dirty="0"/>
              <a:t>Défenseur des droits</a:t>
            </a:r>
          </a:p>
          <a:p>
            <a:pPr lvl="1">
              <a:lnSpc>
                <a:spcPct val="120000"/>
              </a:lnSpc>
            </a:pPr>
            <a:r>
              <a:rPr lang="fr-FR" sz="2000" dirty="0"/>
              <a:t>Le Médiateur de l’éducation </a:t>
            </a:r>
            <a:r>
              <a:rPr lang="fr-FR" sz="2000" dirty="0" smtClean="0"/>
              <a:t>nationale</a:t>
            </a:r>
          </a:p>
          <a:p>
            <a:pPr lvl="1">
              <a:lnSpc>
                <a:spcPct val="120000"/>
              </a:lnSpc>
            </a:pPr>
            <a:r>
              <a:rPr lang="fr-FR" sz="2000" dirty="0" smtClean="0"/>
              <a:t>La </a:t>
            </a:r>
            <a:r>
              <a:rPr lang="fr-FR" sz="2000" dirty="0"/>
              <a:t>Cour européenne des Droits de </a:t>
            </a:r>
            <a:r>
              <a:rPr lang="fr-FR" sz="2000" dirty="0" smtClean="0"/>
              <a:t>l’homme</a:t>
            </a:r>
          </a:p>
          <a:p>
            <a:pPr>
              <a:lnSpc>
                <a:spcPct val="120000"/>
              </a:lnSpc>
            </a:pPr>
            <a:r>
              <a:rPr lang="fr-FR" sz="2900" dirty="0" smtClean="0"/>
              <a:t>La jurisprudence dans ce domaine joue un rôle régulateur et harmonisateur particulièrement important</a:t>
            </a:r>
          </a:p>
          <a:p>
            <a:pPr>
              <a:lnSpc>
                <a:spcPct val="120000"/>
              </a:lnSpc>
            </a:pPr>
            <a:r>
              <a:rPr lang="fr-FR" sz="2900" dirty="0" smtClean="0"/>
              <a:t>Les observations du Défenseur des droits sont considérées avec beaucoup d’attention par les juges administratifs et par les services de l’éducation nationale et de l’enseignement supérieur</a:t>
            </a:r>
          </a:p>
          <a:p>
            <a:pPr>
              <a:lnSpc>
                <a:spcPct val="120000"/>
              </a:lnSpc>
            </a:pPr>
            <a:r>
              <a:rPr lang="fr-FR" sz="2900" dirty="0" smtClean="0"/>
              <a:t>Le Médiateur de l’éducation nationale a présenté en 2016 un rapport sur ce thème et formulé de nombreuses recommandations</a:t>
            </a:r>
            <a:endParaRPr lang="fr-FR" sz="2900" dirty="0"/>
          </a:p>
          <a:p>
            <a:pPr lvl="1"/>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6D22F896-40B5-4ADD-8801-0D06FADFA095}" type="slidenum">
              <a:rPr lang="en-US" smtClean="0"/>
              <a:pPr/>
              <a:t>12</a:t>
            </a:fld>
            <a:endParaRPr lang="en-US" dirty="0"/>
          </a:p>
        </p:txBody>
      </p:sp>
      <p:sp>
        <p:nvSpPr>
          <p:cNvPr id="7" name="Espace réservé du pied de page 6"/>
          <p:cNvSpPr>
            <a:spLocks noGrp="1"/>
          </p:cNvSpPr>
          <p:nvPr>
            <p:ph type="ftr" sz="quarter" idx="11"/>
          </p:nvPr>
        </p:nvSpPr>
        <p:spPr/>
        <p:txBody>
          <a:bodyPr/>
          <a:lstStyle/>
          <a:p>
            <a:endParaRPr lang="en-US" dirty="0"/>
          </a:p>
        </p:txBody>
      </p:sp>
      <p:sp>
        <p:nvSpPr>
          <p:cNvPr id="8" name="Espace réservé de la date 7"/>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983874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62042F3-999E-1B46-9ACD-66D8D9F87D4E}"/>
              </a:ext>
            </a:extLst>
          </p:cNvPr>
          <p:cNvSpPr>
            <a:spLocks noGrp="1"/>
          </p:cNvSpPr>
          <p:nvPr>
            <p:ph type="title"/>
          </p:nvPr>
        </p:nvSpPr>
        <p:spPr>
          <a:xfrm>
            <a:off x="838200" y="365126"/>
            <a:ext cx="10515600" cy="929764"/>
          </a:xfrm>
        </p:spPr>
        <p:txBody>
          <a:bodyPr/>
          <a:lstStyle/>
          <a:p>
            <a:r>
              <a:rPr lang="fr-FR" dirty="0">
                <a:solidFill>
                  <a:srgbClr val="4A206F"/>
                </a:solidFill>
              </a:rPr>
              <a:t>Exemples de jurisprudence</a:t>
            </a:r>
          </a:p>
        </p:txBody>
      </p:sp>
      <p:sp>
        <p:nvSpPr>
          <p:cNvPr id="3" name="Espace réservé du contenu 2">
            <a:extLst>
              <a:ext uri="{FF2B5EF4-FFF2-40B4-BE49-F238E27FC236}">
                <a16:creationId xmlns:a16="http://schemas.microsoft.com/office/drawing/2014/main" xmlns="" id="{13C6623F-498F-B443-AF37-EB4477719208}"/>
              </a:ext>
            </a:extLst>
          </p:cNvPr>
          <p:cNvSpPr>
            <a:spLocks noGrp="1"/>
          </p:cNvSpPr>
          <p:nvPr>
            <p:ph idx="1"/>
          </p:nvPr>
        </p:nvSpPr>
        <p:spPr>
          <a:xfrm>
            <a:off x="838200" y="1423765"/>
            <a:ext cx="10515600" cy="4499958"/>
          </a:xfrm>
        </p:spPr>
        <p:txBody>
          <a:bodyPr>
            <a:normAutofit lnSpcReduction="10000"/>
          </a:bodyPr>
          <a:lstStyle/>
          <a:p>
            <a:pPr>
              <a:lnSpc>
                <a:spcPct val="100000"/>
              </a:lnSpc>
            </a:pPr>
            <a:r>
              <a:rPr lang="fr-FR" dirty="0" smtClean="0"/>
              <a:t>Une jeune fille obtient gain de cause du TA pour n’avoir pas obtenu une carte de géographie en format numérique pour une épreuve du baccalauréat. Le TA condamne le recteur bien que même avec 20/20 à cette épreuve, la candidate n’aurait pas obtenu le diplôme.</a:t>
            </a:r>
          </a:p>
          <a:p>
            <a:pPr>
              <a:lnSpc>
                <a:spcPct val="100000"/>
              </a:lnSpc>
            </a:pPr>
            <a:r>
              <a:rPr lang="fr-FR" dirty="0" smtClean="0"/>
              <a:t>Un président d’université fait casser par le Conseil d’État les décisions du TA et de la CAA qui lui avaient donné tort dans une affaire où il  avait refusé d’organiser une épreuve orale de remplacement à un examen où un étudiant ne pouvait composer, s’étant cassé le bras quelques jours plus tôt. Motif : la demande avait été déposée </a:t>
            </a:r>
            <a:r>
              <a:rPr lang="fr-FR" i="1" dirty="0" smtClean="0"/>
              <a:t>après</a:t>
            </a:r>
            <a:r>
              <a:rPr lang="fr-FR" dirty="0" smtClean="0"/>
              <a:t> la date de l’examen).</a:t>
            </a:r>
          </a:p>
        </p:txBody>
      </p:sp>
      <p:sp>
        <p:nvSpPr>
          <p:cNvPr id="4" name="Espace réservé du numéro de diapositive 3"/>
          <p:cNvSpPr>
            <a:spLocks noGrp="1"/>
          </p:cNvSpPr>
          <p:nvPr>
            <p:ph type="sldNum" sz="quarter" idx="12"/>
          </p:nvPr>
        </p:nvSpPr>
        <p:spPr/>
        <p:txBody>
          <a:bodyPr/>
          <a:lstStyle/>
          <a:p>
            <a:fld id="{6D22F896-40B5-4ADD-8801-0D06FADFA095}" type="slidenum">
              <a:rPr lang="en-US" smtClean="0"/>
              <a:pPr/>
              <a:t>13</a:t>
            </a:fld>
            <a:endParaRPr lang="en-US" dirty="0"/>
          </a:p>
        </p:txBody>
      </p:sp>
    </p:spTree>
    <p:extLst>
      <p:ext uri="{BB962C8B-B14F-4D97-AF65-F5344CB8AC3E}">
        <p14:creationId xmlns:p14="http://schemas.microsoft.com/office/powerpoint/2010/main" val="200972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600200" y="1121229"/>
            <a:ext cx="9144000" cy="783772"/>
          </a:xfrm>
        </p:spPr>
        <p:txBody>
          <a:bodyPr>
            <a:normAutofit/>
          </a:bodyPr>
          <a:lstStyle/>
          <a:p>
            <a:r>
              <a:rPr lang="fr-FR" sz="3600" dirty="0" smtClean="0"/>
              <a:t>Quelles préconisations?</a:t>
            </a:r>
            <a:endParaRPr lang="fr-FR" sz="3600" dirty="0"/>
          </a:p>
        </p:txBody>
      </p:sp>
      <p:sp>
        <p:nvSpPr>
          <p:cNvPr id="4" name="Sous-titre 3"/>
          <p:cNvSpPr>
            <a:spLocks noGrp="1"/>
          </p:cNvSpPr>
          <p:nvPr>
            <p:ph type="subTitle" idx="1"/>
          </p:nvPr>
        </p:nvSpPr>
        <p:spPr>
          <a:xfrm>
            <a:off x="1382486" y="2132466"/>
            <a:ext cx="9144000" cy="4507819"/>
          </a:xfrm>
        </p:spPr>
        <p:txBody>
          <a:bodyPr/>
          <a:lstStyle/>
          <a:p>
            <a:r>
              <a:rPr lang="fr-FR" dirty="0" smtClean="0"/>
              <a:t>Sur la base du rapport d’avril 2018 et dans l’attente de nouveaux textes, en France, 9 propositions ont été avancées par l’IGAENR, parmi lesquelles : </a:t>
            </a:r>
            <a:endParaRPr lang="fr-FR" dirty="0"/>
          </a:p>
          <a:p>
            <a:pPr marL="342900" indent="-342900">
              <a:buFontTx/>
              <a:buChar char="-"/>
            </a:pPr>
            <a:r>
              <a:rPr lang="fr-FR" dirty="0" smtClean="0"/>
              <a:t>Poursuivre la délivrance d’attestation </a:t>
            </a:r>
            <a:r>
              <a:rPr lang="fr-FR" dirty="0"/>
              <a:t>de compétences, </a:t>
            </a:r>
            <a:endParaRPr lang="fr-FR" dirty="0" smtClean="0"/>
          </a:p>
          <a:p>
            <a:pPr marL="342900" indent="-342900">
              <a:buFontTx/>
              <a:buChar char="-"/>
            </a:pPr>
            <a:r>
              <a:rPr lang="fr-FR" dirty="0" smtClean="0"/>
              <a:t>Renforcer le contrôle en cours </a:t>
            </a:r>
            <a:r>
              <a:rPr lang="fr-FR" dirty="0"/>
              <a:t>de formation, </a:t>
            </a:r>
            <a:endParaRPr lang="fr-FR" dirty="0" smtClean="0"/>
          </a:p>
          <a:p>
            <a:pPr marL="342900" indent="-342900">
              <a:buFontTx/>
              <a:buChar char="-"/>
            </a:pPr>
            <a:r>
              <a:rPr lang="fr-FR" dirty="0" smtClean="0"/>
              <a:t>Former les jurys pour limiter le risque d’erreur, anticiper les problèmes</a:t>
            </a:r>
          </a:p>
          <a:p>
            <a:pPr marL="342900" indent="-342900">
              <a:buFontTx/>
              <a:buChar char="-"/>
            </a:pPr>
            <a:r>
              <a:rPr lang="fr-FR" dirty="0" smtClean="0"/>
              <a:t>Donner plus d’autonomie aux chefs d’établissements des centres d’examens</a:t>
            </a:r>
          </a:p>
          <a:p>
            <a:pPr marL="342900" indent="-342900">
              <a:buFontTx/>
              <a:buChar char="-"/>
            </a:pPr>
            <a:r>
              <a:rPr lang="fr-FR" dirty="0" smtClean="0"/>
              <a:t>Harmoniser les pratiques au niveau national</a:t>
            </a:r>
            <a:endParaRPr lang="fr-FR" dirty="0"/>
          </a:p>
        </p:txBody>
      </p:sp>
    </p:spTree>
    <p:extLst>
      <p:ext uri="{BB962C8B-B14F-4D97-AF65-F5344CB8AC3E}">
        <p14:creationId xmlns:p14="http://schemas.microsoft.com/office/powerpoint/2010/main" val="1006499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normAutofit/>
          </a:bodyPr>
          <a:lstStyle/>
          <a:p>
            <a:pPr marL="0" indent="0">
              <a:buNone/>
            </a:pPr>
            <a:r>
              <a:rPr lang="fr-FR" sz="3600" dirty="0" smtClean="0"/>
              <a:t>Devant la complexification de ces dispositifs, l’augmentation du nombre de demandes et de réclamations, la réflexion s’oriente vers la logique des « aménagements raisonnables ».</a:t>
            </a:r>
            <a:endParaRPr lang="fr-FR" sz="3600" dirty="0"/>
          </a:p>
        </p:txBody>
      </p:sp>
      <p:sp>
        <p:nvSpPr>
          <p:cNvPr id="6" name="Espace réservé du numéro de diapositive 5"/>
          <p:cNvSpPr>
            <a:spLocks noGrp="1"/>
          </p:cNvSpPr>
          <p:nvPr>
            <p:ph type="sldNum" sz="quarter" idx="12"/>
          </p:nvPr>
        </p:nvSpPr>
        <p:spPr/>
        <p:txBody>
          <a:bodyPr/>
          <a:lstStyle/>
          <a:p>
            <a:fld id="{6D22F896-40B5-4ADD-8801-0D06FADFA095}" type="slidenum">
              <a:rPr lang="en-US" smtClean="0"/>
              <a:pPr/>
              <a:t>15</a:t>
            </a:fld>
            <a:endParaRPr lang="en-US" dirty="0"/>
          </a:p>
        </p:txBody>
      </p:sp>
    </p:spTree>
    <p:extLst>
      <p:ext uri="{BB962C8B-B14F-4D97-AF65-F5344CB8AC3E}">
        <p14:creationId xmlns:p14="http://schemas.microsoft.com/office/powerpoint/2010/main" val="1285369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8F937DF-7692-9A4F-8FA4-25D7C0A269E8}"/>
              </a:ext>
            </a:extLst>
          </p:cNvPr>
          <p:cNvSpPr>
            <a:spLocks noGrp="1"/>
          </p:cNvSpPr>
          <p:nvPr>
            <p:ph type="title"/>
          </p:nvPr>
        </p:nvSpPr>
        <p:spPr/>
        <p:txBody>
          <a:bodyPr/>
          <a:lstStyle/>
          <a:p>
            <a:r>
              <a:rPr lang="fr-FR" dirty="0" smtClean="0">
                <a:solidFill>
                  <a:srgbClr val="4A206F"/>
                </a:solidFill>
              </a:rPr>
              <a:t>Les aménagements </a:t>
            </a:r>
            <a:r>
              <a:rPr lang="fr-FR" dirty="0">
                <a:solidFill>
                  <a:srgbClr val="4A206F"/>
                </a:solidFill>
              </a:rPr>
              <a:t>raisonnables</a:t>
            </a:r>
          </a:p>
        </p:txBody>
      </p:sp>
      <p:sp>
        <p:nvSpPr>
          <p:cNvPr id="3" name="Espace réservé du contenu 2">
            <a:extLst>
              <a:ext uri="{FF2B5EF4-FFF2-40B4-BE49-F238E27FC236}">
                <a16:creationId xmlns:a16="http://schemas.microsoft.com/office/drawing/2014/main" xmlns="" id="{A9C0E3BE-B8B9-AE43-A76F-730B3F796445}"/>
              </a:ext>
            </a:extLst>
          </p:cNvPr>
          <p:cNvSpPr>
            <a:spLocks noGrp="1"/>
          </p:cNvSpPr>
          <p:nvPr>
            <p:ph idx="1"/>
          </p:nvPr>
        </p:nvSpPr>
        <p:spPr>
          <a:xfrm>
            <a:off x="762000" y="1530291"/>
            <a:ext cx="10515600" cy="4098097"/>
          </a:xfrm>
        </p:spPr>
        <p:txBody>
          <a:bodyPr>
            <a:normAutofit fontScale="85000" lnSpcReduction="10000"/>
          </a:bodyPr>
          <a:lstStyle/>
          <a:p>
            <a:pPr marL="0" indent="0">
              <a:lnSpc>
                <a:spcPct val="110000"/>
              </a:lnSpc>
              <a:buNone/>
            </a:pPr>
            <a:r>
              <a:rPr lang="fr-FR" dirty="0"/>
              <a:t>Définition (CDPH </a:t>
            </a:r>
            <a:r>
              <a:rPr lang="fr-FR" dirty="0" smtClean="0"/>
              <a:t>2006</a:t>
            </a:r>
            <a:r>
              <a:rPr lang="fr-FR" dirty="0"/>
              <a:t>)</a:t>
            </a:r>
          </a:p>
          <a:p>
            <a:pPr marL="0" indent="0">
              <a:lnSpc>
                <a:spcPct val="110000"/>
              </a:lnSpc>
              <a:buNone/>
            </a:pPr>
            <a:r>
              <a:rPr lang="fr-FR" dirty="0"/>
              <a:t>« Les modifications et ajustements nécessaires et appropriés n’imposant pas de charge disproportionnée ou </a:t>
            </a:r>
            <a:r>
              <a:rPr lang="fr-FR" dirty="0" smtClean="0"/>
              <a:t>indue, apportés</a:t>
            </a:r>
            <a:r>
              <a:rPr lang="fr-FR" dirty="0"/>
              <a:t>, en fonction </a:t>
            </a:r>
            <a:r>
              <a:rPr lang="fr-FR" dirty="0" smtClean="0"/>
              <a:t>des besoins, </a:t>
            </a:r>
            <a:r>
              <a:rPr lang="fr-FR" dirty="0"/>
              <a:t>dans une situation donnée, pour apporter aux personnes handicapées la jouissance ou l’exercice, sur la base de l’égalité avec les autres, de tous les droits de l’homme et de toutes les libertés fondamentales. </a:t>
            </a:r>
            <a:r>
              <a:rPr lang="fr-FR" dirty="0" smtClean="0"/>
              <a:t>»</a:t>
            </a:r>
            <a:endParaRPr lang="fr-FR" dirty="0"/>
          </a:p>
          <a:p>
            <a:pPr marL="0" indent="0">
              <a:lnSpc>
                <a:spcPct val="110000"/>
              </a:lnSpc>
              <a:buNone/>
            </a:pPr>
            <a:r>
              <a:rPr lang="fr-FR" dirty="0"/>
              <a:t>Jusqu’alors </a:t>
            </a:r>
            <a:r>
              <a:rPr lang="fr-FR" dirty="0" err="1" smtClean="0"/>
              <a:t>réservé</a:t>
            </a:r>
            <a:r>
              <a:rPr lang="fr-FR" dirty="0" smtClean="0"/>
              <a:t>́</a:t>
            </a:r>
            <a:r>
              <a:rPr lang="fr-FR" dirty="0"/>
              <a:t>, en France, au seul domaine de </a:t>
            </a:r>
            <a:r>
              <a:rPr lang="fr-FR" dirty="0" smtClean="0"/>
              <a:t>l’emploi des travailleurs handicapés, </a:t>
            </a:r>
            <a:r>
              <a:rPr lang="fr-FR" dirty="0"/>
              <a:t>le principe d’</a:t>
            </a:r>
            <a:r>
              <a:rPr lang="fr-FR" dirty="0" err="1"/>
              <a:t>aménagement</a:t>
            </a:r>
            <a:r>
              <a:rPr lang="fr-FR" dirty="0"/>
              <a:t> raisonnable a vocation </a:t>
            </a:r>
            <a:r>
              <a:rPr lang="fr-FR" dirty="0" err="1"/>
              <a:t>désormais</a:t>
            </a:r>
            <a:r>
              <a:rPr lang="fr-FR" dirty="0"/>
              <a:t> à s’appliquer, au </a:t>
            </a:r>
            <a:r>
              <a:rPr lang="fr-FR" dirty="0" smtClean="0"/>
              <a:t>même </a:t>
            </a:r>
            <a:r>
              <a:rPr lang="fr-FR" dirty="0"/>
              <a:t>titre que le principe de </a:t>
            </a:r>
            <a:r>
              <a:rPr lang="fr-FR" dirty="0" smtClean="0"/>
              <a:t>non-discrimination</a:t>
            </a:r>
            <a:r>
              <a:rPr lang="fr-FR" dirty="0"/>
              <a:t>, de </a:t>
            </a:r>
            <a:r>
              <a:rPr lang="fr-FR" dirty="0" err="1"/>
              <a:t>manière</a:t>
            </a:r>
            <a:r>
              <a:rPr lang="fr-FR" dirty="0"/>
              <a:t> transversale, à tous les droits </a:t>
            </a:r>
            <a:r>
              <a:rPr lang="fr-FR" dirty="0" err="1"/>
              <a:t>visés</a:t>
            </a:r>
            <a:r>
              <a:rPr lang="fr-FR" dirty="0"/>
              <a:t> par la Convention. </a:t>
            </a:r>
          </a:p>
          <a:p>
            <a:pPr marL="0" indent="0">
              <a:lnSpc>
                <a:spcPct val="110000"/>
              </a:lnSpc>
              <a:buNone/>
            </a:pPr>
            <a:endParaRPr lang="fr-FR" dirty="0"/>
          </a:p>
        </p:txBody>
      </p:sp>
      <p:sp>
        <p:nvSpPr>
          <p:cNvPr id="4" name="Espace réservé du numéro de diapositive 3"/>
          <p:cNvSpPr>
            <a:spLocks noGrp="1"/>
          </p:cNvSpPr>
          <p:nvPr>
            <p:ph type="sldNum" sz="quarter" idx="12"/>
          </p:nvPr>
        </p:nvSpPr>
        <p:spPr/>
        <p:txBody>
          <a:bodyPr/>
          <a:lstStyle/>
          <a:p>
            <a:fld id="{6D22F896-40B5-4ADD-8801-0D06FADFA095}" type="slidenum">
              <a:rPr lang="en-US" smtClean="0"/>
              <a:pPr/>
              <a:t>16</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e la date 5"/>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519289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53C8702-62B3-9A49-8FF6-1DBF8A7DF806}"/>
              </a:ext>
            </a:extLst>
          </p:cNvPr>
          <p:cNvSpPr>
            <a:spLocks noGrp="1"/>
          </p:cNvSpPr>
          <p:nvPr>
            <p:ph type="title"/>
          </p:nvPr>
        </p:nvSpPr>
        <p:spPr>
          <a:xfrm>
            <a:off x="505141" y="177743"/>
            <a:ext cx="10515600" cy="1325563"/>
          </a:xfrm>
        </p:spPr>
        <p:txBody>
          <a:bodyPr>
            <a:normAutofit/>
          </a:bodyPr>
          <a:lstStyle/>
          <a:p>
            <a:r>
              <a:rPr lang="fr-FR" sz="3200" dirty="0">
                <a:solidFill>
                  <a:srgbClr val="4A206F"/>
                </a:solidFill>
              </a:rPr>
              <a:t>Interdiction de discrimination et Égalité de </a:t>
            </a:r>
            <a:r>
              <a:rPr lang="fr-FR" sz="3200" dirty="0" smtClean="0">
                <a:solidFill>
                  <a:srgbClr val="4A206F"/>
                </a:solidFill>
              </a:rPr>
              <a:t>traitement (Défenseur des droits 2017)</a:t>
            </a:r>
            <a:endParaRPr lang="fr-FR" sz="3200" dirty="0">
              <a:solidFill>
                <a:srgbClr val="4A206F"/>
              </a:solidFill>
            </a:endParaRPr>
          </a:p>
        </p:txBody>
      </p:sp>
      <p:sp>
        <p:nvSpPr>
          <p:cNvPr id="3" name="Espace réservé du contenu 2">
            <a:extLst>
              <a:ext uri="{FF2B5EF4-FFF2-40B4-BE49-F238E27FC236}">
                <a16:creationId xmlns:a16="http://schemas.microsoft.com/office/drawing/2014/main" xmlns="" id="{A6B56B17-2DE7-F746-8E6D-1916B227AB98}"/>
              </a:ext>
            </a:extLst>
          </p:cNvPr>
          <p:cNvSpPr>
            <a:spLocks noGrp="1"/>
          </p:cNvSpPr>
          <p:nvPr>
            <p:ph idx="1"/>
          </p:nvPr>
        </p:nvSpPr>
        <p:spPr>
          <a:xfrm>
            <a:off x="256266" y="1578359"/>
            <a:ext cx="11511664" cy="4300129"/>
          </a:xfrm>
        </p:spPr>
        <p:txBody>
          <a:bodyPr>
            <a:noAutofit/>
          </a:bodyPr>
          <a:lstStyle/>
          <a:p>
            <a:pPr>
              <a:lnSpc>
                <a:spcPct val="120000"/>
              </a:lnSpc>
            </a:pPr>
            <a:r>
              <a:rPr lang="fr-FR" sz="1800" b="1" dirty="0" smtClean="0"/>
              <a:t>« La </a:t>
            </a:r>
            <a:r>
              <a:rPr lang="fr-FR" sz="1800" b="1" dirty="0"/>
              <a:t>notion d’</a:t>
            </a:r>
            <a:r>
              <a:rPr lang="fr-FR" sz="1800" b="1" dirty="0" err="1"/>
              <a:t>aménagement</a:t>
            </a:r>
            <a:r>
              <a:rPr lang="fr-FR" sz="1800" b="1" dirty="0"/>
              <a:t> raisonnable repose sur l’</a:t>
            </a:r>
            <a:r>
              <a:rPr lang="fr-FR" sz="1800" b="1" dirty="0" err="1"/>
              <a:t>idée</a:t>
            </a:r>
            <a:r>
              <a:rPr lang="fr-FR" sz="1800" b="1" dirty="0"/>
              <a:t> que lutter efficacement contre les discriminations implique non seulement de traiter de </a:t>
            </a:r>
            <a:r>
              <a:rPr lang="fr-FR" sz="1800" b="1" dirty="0" err="1"/>
              <a:t>manière</a:t>
            </a:r>
            <a:r>
              <a:rPr lang="fr-FR" sz="1800" b="1" dirty="0"/>
              <a:t> identique les personnes </a:t>
            </a:r>
            <a:r>
              <a:rPr lang="fr-FR" sz="1800" b="1" dirty="0" err="1"/>
              <a:t>placées</a:t>
            </a:r>
            <a:r>
              <a:rPr lang="fr-FR" sz="1800" b="1" dirty="0"/>
              <a:t> dans une situation comparable mais aussi, dans un but d’</a:t>
            </a:r>
            <a:r>
              <a:rPr lang="fr-FR" sz="1800" b="1" dirty="0" err="1"/>
              <a:t>égalite</a:t>
            </a:r>
            <a:r>
              <a:rPr lang="fr-FR" sz="1800" b="1" dirty="0"/>
              <a:t>́ </a:t>
            </a:r>
            <a:r>
              <a:rPr lang="fr-FR" sz="1800" b="1" dirty="0" err="1"/>
              <a:t>réelle</a:t>
            </a:r>
            <a:r>
              <a:rPr lang="fr-FR" sz="1800" b="1" dirty="0"/>
              <a:t>, de traiter </a:t>
            </a:r>
            <a:r>
              <a:rPr lang="fr-FR" sz="1800" b="1" dirty="0" err="1"/>
              <a:t>différemment</a:t>
            </a:r>
            <a:r>
              <a:rPr lang="fr-FR" sz="1800" b="1" dirty="0"/>
              <a:t> les personnes </a:t>
            </a:r>
            <a:r>
              <a:rPr lang="fr-FR" sz="1800" b="1" dirty="0" err="1"/>
              <a:t>placées</a:t>
            </a:r>
            <a:r>
              <a:rPr lang="fr-FR" sz="1800" b="1" dirty="0"/>
              <a:t> dans une situation </a:t>
            </a:r>
            <a:r>
              <a:rPr lang="fr-FR" sz="1800" b="1" dirty="0" err="1"/>
              <a:t>différente</a:t>
            </a:r>
            <a:r>
              <a:rPr lang="fr-FR" sz="1800" b="1" dirty="0"/>
              <a:t>, en mettant en œuvre les mesures </a:t>
            </a:r>
            <a:r>
              <a:rPr lang="fr-FR" sz="1800" b="1" dirty="0" err="1"/>
              <a:t>nécessaires</a:t>
            </a:r>
            <a:r>
              <a:rPr lang="fr-FR" sz="1800" b="1" dirty="0"/>
              <a:t> et </a:t>
            </a:r>
            <a:r>
              <a:rPr lang="fr-FR" sz="1800" b="1" dirty="0" err="1"/>
              <a:t>appropriées</a:t>
            </a:r>
            <a:r>
              <a:rPr lang="fr-FR" sz="1800" b="1" dirty="0" smtClean="0"/>
              <a:t>. » </a:t>
            </a:r>
            <a:endParaRPr lang="fr-FR" sz="1800" b="1" dirty="0"/>
          </a:p>
          <a:p>
            <a:pPr>
              <a:lnSpc>
                <a:spcPct val="120000"/>
              </a:lnSpc>
            </a:pPr>
            <a:r>
              <a:rPr lang="fr-FR" sz="1600" dirty="0"/>
              <a:t>Cette conception de l’</a:t>
            </a:r>
            <a:r>
              <a:rPr lang="fr-FR" sz="1600" dirty="0" err="1"/>
              <a:t>égalite</a:t>
            </a:r>
            <a:r>
              <a:rPr lang="fr-FR" sz="1600" dirty="0"/>
              <a:t>́, dite « </a:t>
            </a:r>
            <a:r>
              <a:rPr lang="fr-FR" sz="1600" dirty="0" err="1"/>
              <a:t>réelle</a:t>
            </a:r>
            <a:r>
              <a:rPr lang="fr-FR" sz="1600" dirty="0"/>
              <a:t> » par opposition à l’</a:t>
            </a:r>
            <a:r>
              <a:rPr lang="fr-FR" sz="1600" dirty="0" err="1"/>
              <a:t>égalite</a:t>
            </a:r>
            <a:r>
              <a:rPr lang="fr-FR" sz="1600" dirty="0"/>
              <a:t>́ « formelle », suppose de prendre en compte les </a:t>
            </a:r>
            <a:r>
              <a:rPr lang="fr-FR" sz="1600" dirty="0" err="1"/>
              <a:t>différences</a:t>
            </a:r>
            <a:r>
              <a:rPr lang="fr-FR" sz="1600" dirty="0"/>
              <a:t> de situation, </a:t>
            </a:r>
            <a:r>
              <a:rPr lang="fr-FR" sz="1600" dirty="0" smtClean="0"/>
              <a:t>telles </a:t>
            </a:r>
            <a:r>
              <a:rPr lang="fr-FR" sz="1600" dirty="0"/>
              <a:t>que le handicap, pour assurer une </a:t>
            </a:r>
            <a:r>
              <a:rPr lang="fr-FR" sz="1600" dirty="0" err="1"/>
              <a:t>égalite</a:t>
            </a:r>
            <a:r>
              <a:rPr lang="fr-FR" sz="1600" dirty="0"/>
              <a:t>́ effective et </a:t>
            </a:r>
            <a:r>
              <a:rPr lang="fr-FR" sz="1600" dirty="0" err="1"/>
              <a:t>concrète</a:t>
            </a:r>
            <a:r>
              <a:rPr lang="fr-FR" sz="1600" dirty="0"/>
              <a:t>. En effet, traiter une personne </a:t>
            </a:r>
            <a:r>
              <a:rPr lang="fr-FR" sz="1600" dirty="0" err="1"/>
              <a:t>handicapée</a:t>
            </a:r>
            <a:r>
              <a:rPr lang="fr-FR" sz="1600" dirty="0"/>
              <a:t> de </a:t>
            </a:r>
            <a:r>
              <a:rPr lang="fr-FR" sz="1600" dirty="0" err="1"/>
              <a:t>manière</a:t>
            </a:r>
            <a:r>
              <a:rPr lang="fr-FR" sz="1600" dirty="0"/>
              <a:t> identique à une personne non </a:t>
            </a:r>
            <a:r>
              <a:rPr lang="fr-FR" sz="1600" dirty="0" err="1"/>
              <a:t>handicapée</a:t>
            </a:r>
            <a:r>
              <a:rPr lang="fr-FR" sz="1600" dirty="0"/>
              <a:t>, sans tenir compte de ses besoins </a:t>
            </a:r>
            <a:r>
              <a:rPr lang="fr-FR" sz="1600" dirty="0" err="1"/>
              <a:t>spécifiques</a:t>
            </a:r>
            <a:r>
              <a:rPr lang="fr-FR" sz="1600" dirty="0"/>
              <a:t>, aboutirait de facto à un traitement moins favorable. </a:t>
            </a:r>
          </a:p>
          <a:p>
            <a:pPr>
              <a:lnSpc>
                <a:spcPct val="120000"/>
              </a:lnSpc>
            </a:pPr>
            <a:r>
              <a:rPr lang="fr-FR" sz="1600" dirty="0"/>
              <a:t>Ainsi, le concept d’</a:t>
            </a:r>
            <a:r>
              <a:rPr lang="fr-FR" sz="1600" dirty="0" err="1"/>
              <a:t>aménagement</a:t>
            </a:r>
            <a:r>
              <a:rPr lang="fr-FR" sz="1600" dirty="0"/>
              <a:t> raisonnable ne constitue pas une exception au principe d’</a:t>
            </a:r>
            <a:r>
              <a:rPr lang="fr-FR" sz="1600" dirty="0" err="1"/>
              <a:t>égalite</a:t>
            </a:r>
            <a:r>
              <a:rPr lang="fr-FR" sz="1600" dirty="0"/>
              <a:t>́ mais vise au contraire à en garantir l’</a:t>
            </a:r>
            <a:r>
              <a:rPr lang="fr-FR" sz="1600" dirty="0" err="1"/>
              <a:t>effectivite</a:t>
            </a:r>
            <a:r>
              <a:rPr lang="fr-FR" sz="1600" dirty="0"/>
              <a:t>́. Il participe à </a:t>
            </a:r>
            <a:r>
              <a:rPr lang="fr-FR" sz="1600" dirty="0" err="1"/>
              <a:t>établir</a:t>
            </a:r>
            <a:r>
              <a:rPr lang="fr-FR" sz="1600" dirty="0"/>
              <a:t> une </a:t>
            </a:r>
            <a:r>
              <a:rPr lang="fr-FR" sz="1600" dirty="0" err="1"/>
              <a:t>égalite</a:t>
            </a:r>
            <a:r>
              <a:rPr lang="fr-FR" sz="1600" dirty="0"/>
              <a:t>́ </a:t>
            </a:r>
            <a:r>
              <a:rPr lang="fr-FR" sz="1600" dirty="0" err="1"/>
              <a:t>réelle</a:t>
            </a:r>
            <a:r>
              <a:rPr lang="fr-FR" sz="1600" dirty="0"/>
              <a:t> en </a:t>
            </a:r>
            <a:r>
              <a:rPr lang="fr-FR" sz="1600" dirty="0" err="1"/>
              <a:t>éliminant</a:t>
            </a:r>
            <a:r>
              <a:rPr lang="fr-FR" sz="1600" dirty="0"/>
              <a:t> les </a:t>
            </a:r>
            <a:r>
              <a:rPr lang="fr-FR" sz="1600" dirty="0" err="1"/>
              <a:t>barrières</a:t>
            </a:r>
            <a:r>
              <a:rPr lang="fr-FR" sz="1600" dirty="0"/>
              <a:t> </a:t>
            </a:r>
            <a:r>
              <a:rPr lang="fr-FR" sz="1600" dirty="0" err="1"/>
              <a:t>inhérentes</a:t>
            </a:r>
            <a:r>
              <a:rPr lang="fr-FR" sz="1600" dirty="0"/>
              <a:t> à la situation de handicap qui entravent la </a:t>
            </a:r>
            <a:r>
              <a:rPr lang="fr-FR" sz="1600" dirty="0" err="1"/>
              <a:t>réalisation</a:t>
            </a:r>
            <a:r>
              <a:rPr lang="fr-FR" sz="1600" dirty="0"/>
              <a:t> des droits et la pleine participation des personnes </a:t>
            </a:r>
            <a:r>
              <a:rPr lang="fr-FR" sz="1600" dirty="0" err="1"/>
              <a:t>handicapées</a:t>
            </a:r>
            <a:r>
              <a:rPr lang="fr-FR" sz="1600" dirty="0"/>
              <a:t>, sur la base de </a:t>
            </a:r>
            <a:r>
              <a:rPr lang="fr-FR" sz="1600" dirty="0" smtClean="0"/>
              <a:t>l’</a:t>
            </a:r>
            <a:r>
              <a:rPr lang="fr-FR" sz="1600" dirty="0" err="1" smtClean="0"/>
              <a:t>égalité</a:t>
            </a:r>
            <a:r>
              <a:rPr lang="fr-FR" sz="1600" dirty="0" smtClean="0"/>
              <a:t> </a:t>
            </a:r>
            <a:r>
              <a:rPr lang="fr-FR" sz="1600" dirty="0"/>
              <a:t>avec les autres</a:t>
            </a:r>
            <a:r>
              <a:rPr lang="fr-FR" sz="1600" dirty="0" smtClean="0"/>
              <a:t>.</a:t>
            </a:r>
          </a:p>
        </p:txBody>
      </p:sp>
      <p:sp>
        <p:nvSpPr>
          <p:cNvPr id="4" name="Espace réservé du numéro de diapositive 3"/>
          <p:cNvSpPr>
            <a:spLocks noGrp="1"/>
          </p:cNvSpPr>
          <p:nvPr>
            <p:ph type="sldNum" sz="quarter" idx="12"/>
          </p:nvPr>
        </p:nvSpPr>
        <p:spPr/>
        <p:txBody>
          <a:bodyPr/>
          <a:lstStyle/>
          <a:p>
            <a:r>
              <a:rPr lang="en-US" dirty="0" smtClean="0"/>
              <a:t>17</a:t>
            </a:r>
            <a:endParaRPr lang="en-US" dirty="0"/>
          </a:p>
        </p:txBody>
      </p:sp>
    </p:spTree>
    <p:extLst>
      <p:ext uri="{BB962C8B-B14F-4D97-AF65-F5344CB8AC3E}">
        <p14:creationId xmlns:p14="http://schemas.microsoft.com/office/powerpoint/2010/main" val="31013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1BE177B-46AD-EE44-A837-6A6E1A0AC1CE}"/>
              </a:ext>
            </a:extLst>
          </p:cNvPr>
          <p:cNvSpPr>
            <a:spLocks noGrp="1"/>
          </p:cNvSpPr>
          <p:nvPr>
            <p:ph type="title"/>
          </p:nvPr>
        </p:nvSpPr>
        <p:spPr>
          <a:xfrm>
            <a:off x="838200" y="365125"/>
            <a:ext cx="10515600" cy="1325563"/>
          </a:xfrm>
        </p:spPr>
        <p:txBody>
          <a:bodyPr>
            <a:normAutofit fontScale="90000"/>
          </a:bodyPr>
          <a:lstStyle/>
          <a:p>
            <a:r>
              <a:rPr lang="fr-FR" sz="3100" dirty="0"/>
              <a:t/>
            </a:r>
            <a:br>
              <a:rPr lang="fr-FR" sz="3100" dirty="0"/>
            </a:br>
            <a:r>
              <a:rPr lang="fr-FR" sz="3100" dirty="0">
                <a:solidFill>
                  <a:srgbClr val="4A206F"/>
                </a:solidFill>
              </a:rPr>
              <a:t>Les notions de « mesures </a:t>
            </a:r>
            <a:r>
              <a:rPr lang="fr-FR" sz="3100" dirty="0" err="1">
                <a:solidFill>
                  <a:srgbClr val="4A206F"/>
                </a:solidFill>
              </a:rPr>
              <a:t>appropriées</a:t>
            </a:r>
            <a:r>
              <a:rPr lang="fr-FR" sz="3100" dirty="0">
                <a:solidFill>
                  <a:srgbClr val="4A206F"/>
                </a:solidFill>
              </a:rPr>
              <a:t> » et de « charge </a:t>
            </a:r>
            <a:r>
              <a:rPr lang="fr-FR" sz="3100" dirty="0" err="1">
                <a:solidFill>
                  <a:srgbClr val="4A206F"/>
                </a:solidFill>
              </a:rPr>
              <a:t>disproportionnée</a:t>
            </a:r>
            <a:r>
              <a:rPr lang="fr-FR" sz="3100" dirty="0">
                <a:solidFill>
                  <a:srgbClr val="4A206F"/>
                </a:solidFill>
              </a:rPr>
              <a:t>» constituent les deux piliers de l’obligation d’</a:t>
            </a:r>
            <a:r>
              <a:rPr lang="fr-FR" sz="3100" dirty="0" err="1">
                <a:solidFill>
                  <a:srgbClr val="4A206F"/>
                </a:solidFill>
              </a:rPr>
              <a:t>aménagement</a:t>
            </a:r>
            <a:r>
              <a:rPr lang="fr-FR" sz="3100" dirty="0">
                <a:solidFill>
                  <a:srgbClr val="4A206F"/>
                </a:solidFill>
              </a:rPr>
              <a:t> raisonnable</a:t>
            </a:r>
            <a:r>
              <a:rPr lang="fr-FR" sz="3100" dirty="0" smtClean="0">
                <a:solidFill>
                  <a:srgbClr val="4A206F"/>
                </a:solidFill>
              </a:rPr>
              <a:t>.</a:t>
            </a:r>
            <a:r>
              <a:rPr lang="fr-FR" dirty="0"/>
              <a:t/>
            </a:r>
            <a:br>
              <a:rPr lang="fr-FR" dirty="0"/>
            </a:br>
            <a:endParaRPr lang="fr-FR" dirty="0"/>
          </a:p>
        </p:txBody>
      </p:sp>
      <p:sp>
        <p:nvSpPr>
          <p:cNvPr id="3" name="Espace réservé du contenu 2">
            <a:extLst>
              <a:ext uri="{FF2B5EF4-FFF2-40B4-BE49-F238E27FC236}">
                <a16:creationId xmlns:a16="http://schemas.microsoft.com/office/drawing/2014/main" xmlns="" id="{C58ED806-4581-8E41-95AF-CC1A22319B8B}"/>
              </a:ext>
            </a:extLst>
          </p:cNvPr>
          <p:cNvSpPr>
            <a:spLocks noGrp="1"/>
          </p:cNvSpPr>
          <p:nvPr>
            <p:ph idx="1"/>
          </p:nvPr>
        </p:nvSpPr>
        <p:spPr>
          <a:xfrm>
            <a:off x="838200" y="1559177"/>
            <a:ext cx="10515600" cy="4098097"/>
          </a:xfrm>
        </p:spPr>
        <p:txBody>
          <a:bodyPr>
            <a:normAutofit fontScale="70000" lnSpcReduction="20000"/>
          </a:bodyPr>
          <a:lstStyle/>
          <a:p>
            <a:pPr>
              <a:lnSpc>
                <a:spcPct val="120000"/>
              </a:lnSpc>
            </a:pPr>
            <a:r>
              <a:rPr lang="fr-FR" i="1" dirty="0"/>
              <a:t>Notions floues, souples, relevant du « bon sens »…</a:t>
            </a:r>
          </a:p>
          <a:p>
            <a:pPr>
              <a:lnSpc>
                <a:spcPct val="120000"/>
              </a:lnSpc>
            </a:pPr>
            <a:r>
              <a:rPr lang="fr-FR" i="1" dirty="0"/>
              <a:t>en fonction des besoins dans une situation </a:t>
            </a:r>
            <a:r>
              <a:rPr lang="fr-FR" i="1" dirty="0" err="1"/>
              <a:t>concrète</a:t>
            </a:r>
            <a:r>
              <a:rPr lang="fr-FR" i="1" dirty="0"/>
              <a:t> </a:t>
            </a:r>
            <a:r>
              <a:rPr lang="fr-FR" i="1" dirty="0" smtClean="0"/>
              <a:t>: </a:t>
            </a:r>
            <a:r>
              <a:rPr lang="fr-FR" dirty="0" smtClean="0"/>
              <a:t>appréciation subjective</a:t>
            </a:r>
            <a:endParaRPr lang="fr-FR" dirty="0"/>
          </a:p>
          <a:p>
            <a:pPr>
              <a:lnSpc>
                <a:spcPct val="120000"/>
              </a:lnSpc>
            </a:pPr>
            <a:r>
              <a:rPr lang="fr-FR" dirty="0"/>
              <a:t>une forme d’adaptation active et continue aux besoins de la personne </a:t>
            </a:r>
            <a:r>
              <a:rPr lang="fr-FR" dirty="0" err="1"/>
              <a:t>handicapée</a:t>
            </a:r>
            <a:r>
              <a:rPr lang="fr-FR" dirty="0"/>
              <a:t>, </a:t>
            </a:r>
            <a:r>
              <a:rPr lang="fr-FR" dirty="0" err="1"/>
              <a:t>dès</a:t>
            </a:r>
            <a:r>
              <a:rPr lang="fr-FR" dirty="0"/>
              <a:t> lors que son handicap le justifie. </a:t>
            </a:r>
          </a:p>
          <a:p>
            <a:pPr>
              <a:lnSpc>
                <a:spcPct val="120000"/>
              </a:lnSpc>
            </a:pPr>
            <a:r>
              <a:rPr lang="fr-FR" b="1" dirty="0" smtClean="0"/>
              <a:t>« L’obligation </a:t>
            </a:r>
            <a:r>
              <a:rPr lang="fr-FR" b="1" dirty="0"/>
              <a:t>d’</a:t>
            </a:r>
            <a:r>
              <a:rPr lang="fr-FR" b="1" dirty="0" err="1"/>
              <a:t>aménagement</a:t>
            </a:r>
            <a:r>
              <a:rPr lang="fr-FR" b="1" dirty="0"/>
              <a:t> raisonnable est donc une obligation, non pas de </a:t>
            </a:r>
            <a:r>
              <a:rPr lang="fr-FR" b="1" dirty="0" err="1"/>
              <a:t>résultat</a:t>
            </a:r>
            <a:r>
              <a:rPr lang="fr-FR" b="1" dirty="0"/>
              <a:t> mais de moyen </a:t>
            </a:r>
            <a:r>
              <a:rPr lang="fr-FR" b="1" dirty="0" smtClean="0"/>
              <a:t>renforcé, </a:t>
            </a:r>
            <a:r>
              <a:rPr lang="fr-FR" b="1" dirty="0"/>
              <a:t>l’employeur devant tout mettre en œuvre pour la respecter, une contrainte excessive pouvant cependant l’en </a:t>
            </a:r>
            <a:r>
              <a:rPr lang="fr-FR" b="1" dirty="0" smtClean="0"/>
              <a:t>exonérer. »</a:t>
            </a:r>
          </a:p>
          <a:p>
            <a:pPr>
              <a:lnSpc>
                <a:spcPct val="120000"/>
              </a:lnSpc>
            </a:pPr>
            <a:r>
              <a:rPr lang="fr-FR" dirty="0" smtClean="0"/>
              <a:t>Initialement introduite en France pour organiser le droit des travailleurs en situation de handicap, la notion d’aménagement raisonnable tend à se généraliser à toutes les questions concernant la vie des personnes en situation de handicap : logement, éducation, santé, citoyenneté, etc.</a:t>
            </a:r>
            <a:endParaRPr lang="fr-FR" dirty="0"/>
          </a:p>
        </p:txBody>
      </p:sp>
      <p:sp>
        <p:nvSpPr>
          <p:cNvPr id="4" name="Espace réservé du numéro de diapositive 3"/>
          <p:cNvSpPr>
            <a:spLocks noGrp="1"/>
          </p:cNvSpPr>
          <p:nvPr>
            <p:ph type="sldNum" sz="quarter" idx="12"/>
          </p:nvPr>
        </p:nvSpPr>
        <p:spPr/>
        <p:txBody>
          <a:bodyPr/>
          <a:lstStyle/>
          <a:p>
            <a:fld id="{6D22F896-40B5-4ADD-8801-0D06FADFA095}" type="slidenum">
              <a:rPr lang="en-US" smtClean="0"/>
              <a:pPr/>
              <a:t>18</a:t>
            </a:fld>
            <a:endParaRPr lang="en-US" dirty="0"/>
          </a:p>
        </p:txBody>
      </p:sp>
    </p:spTree>
    <p:extLst>
      <p:ext uri="{BB962C8B-B14F-4D97-AF65-F5344CB8AC3E}">
        <p14:creationId xmlns:p14="http://schemas.microsoft.com/office/powerpoint/2010/main" val="3914836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10515600" cy="903733"/>
          </a:xfrm>
        </p:spPr>
        <p:txBody>
          <a:bodyPr>
            <a:normAutofit/>
          </a:bodyPr>
          <a:lstStyle/>
          <a:p>
            <a:r>
              <a:rPr lang="fr-FR" sz="3600" dirty="0" smtClean="0">
                <a:solidFill>
                  <a:srgbClr val="4A206F"/>
                </a:solidFill>
              </a:rPr>
              <a:t>Aperçu des pratiques internationales</a:t>
            </a:r>
            <a:endParaRPr lang="fr-FR" sz="3600" dirty="0">
              <a:solidFill>
                <a:srgbClr val="4A206F"/>
              </a:solidFill>
            </a:endParaRPr>
          </a:p>
        </p:txBody>
      </p:sp>
      <p:sp>
        <p:nvSpPr>
          <p:cNvPr id="3" name="Espace réservé du contenu 2"/>
          <p:cNvSpPr>
            <a:spLocks noGrp="1"/>
          </p:cNvSpPr>
          <p:nvPr>
            <p:ph idx="1"/>
          </p:nvPr>
        </p:nvSpPr>
        <p:spPr>
          <a:xfrm>
            <a:off x="838200" y="1535987"/>
            <a:ext cx="10515600" cy="4387735"/>
          </a:xfrm>
        </p:spPr>
        <p:txBody>
          <a:bodyPr>
            <a:normAutofit fontScale="92500" lnSpcReduction="20000"/>
          </a:bodyPr>
          <a:lstStyle/>
          <a:p>
            <a:pPr>
              <a:lnSpc>
                <a:spcPct val="110000"/>
              </a:lnSpc>
            </a:pPr>
            <a:r>
              <a:rPr lang="fr-FR" dirty="0" smtClean="0"/>
              <a:t>Royaume uni = rôle prescripteur du </a:t>
            </a:r>
            <a:r>
              <a:rPr lang="fr-FR" dirty="0" err="1" smtClean="0"/>
              <a:t>SENCo</a:t>
            </a:r>
            <a:r>
              <a:rPr lang="fr-FR" dirty="0" smtClean="0"/>
              <a:t> (</a:t>
            </a:r>
            <a:r>
              <a:rPr lang="fr-FR" dirty="0" err="1" smtClean="0"/>
              <a:t>Specials</a:t>
            </a:r>
            <a:r>
              <a:rPr lang="fr-FR" dirty="0" smtClean="0"/>
              <a:t> </a:t>
            </a:r>
            <a:r>
              <a:rPr lang="fr-FR" dirty="0" err="1" smtClean="0"/>
              <a:t>needs</a:t>
            </a:r>
            <a:r>
              <a:rPr lang="fr-FR" dirty="0" smtClean="0"/>
              <a:t> </a:t>
            </a:r>
            <a:r>
              <a:rPr lang="fr-FR" dirty="0" err="1" smtClean="0"/>
              <a:t>Coordinator</a:t>
            </a:r>
            <a:r>
              <a:rPr lang="fr-FR" dirty="0" smtClean="0"/>
              <a:t>), procédure définie au niveau de l’établissement, logique des aménagements raisonnables</a:t>
            </a:r>
          </a:p>
          <a:p>
            <a:pPr>
              <a:lnSpc>
                <a:spcPct val="110000"/>
              </a:lnSpc>
            </a:pPr>
            <a:r>
              <a:rPr lang="fr-FR" dirty="0" smtClean="0"/>
              <a:t>Italie = recommandations du conseil de classe (pas d’avis médical)</a:t>
            </a:r>
          </a:p>
          <a:p>
            <a:pPr>
              <a:lnSpc>
                <a:spcPct val="110000"/>
              </a:lnSpc>
            </a:pPr>
            <a:r>
              <a:rPr lang="fr-FR" dirty="0" smtClean="0"/>
              <a:t>Espagne = nomenclature précise des adaptations et « </a:t>
            </a:r>
            <a:r>
              <a:rPr lang="fr-FR" dirty="0" err="1" smtClean="0"/>
              <a:t>subadaptations</a:t>
            </a:r>
            <a:r>
              <a:rPr lang="fr-FR" dirty="0" smtClean="0"/>
              <a:t> » organisationnelles et pédagogiques</a:t>
            </a:r>
          </a:p>
          <a:p>
            <a:pPr>
              <a:lnSpc>
                <a:spcPct val="110000"/>
              </a:lnSpc>
            </a:pPr>
            <a:r>
              <a:rPr lang="fr-FR" dirty="0" smtClean="0"/>
              <a:t>Belgique = référence aux aménagements raisonnables</a:t>
            </a:r>
          </a:p>
          <a:p>
            <a:pPr>
              <a:lnSpc>
                <a:spcPct val="110000"/>
              </a:lnSpc>
            </a:pPr>
            <a:r>
              <a:rPr lang="fr-FR" dirty="0" smtClean="0"/>
              <a:t>Canada (Québec et Nouveau Brunswick) = spécifications pédagogiques générales d’accessibilité, continuité avec les évaluations internes (contrôle continu) et pas d’avis médical</a:t>
            </a:r>
          </a:p>
          <a:p>
            <a:endParaRPr lang="fr-FR" dirty="0"/>
          </a:p>
        </p:txBody>
      </p:sp>
      <p:sp>
        <p:nvSpPr>
          <p:cNvPr id="6" name="Espace réservé du numéro de diapositive 5"/>
          <p:cNvSpPr>
            <a:spLocks noGrp="1"/>
          </p:cNvSpPr>
          <p:nvPr>
            <p:ph type="sldNum" sz="quarter" idx="12"/>
          </p:nvPr>
        </p:nvSpPr>
        <p:spPr/>
        <p:txBody>
          <a:bodyPr/>
          <a:lstStyle/>
          <a:p>
            <a:fld id="{6D22F896-40B5-4ADD-8801-0D06FADFA095}" type="slidenum">
              <a:rPr lang="en-US" smtClean="0"/>
              <a:pPr/>
              <a:t>19</a:t>
            </a:fld>
            <a:endParaRPr lang="en-US" dirty="0"/>
          </a:p>
        </p:txBody>
      </p:sp>
    </p:spTree>
    <p:extLst>
      <p:ext uri="{BB962C8B-B14F-4D97-AF65-F5344CB8AC3E}">
        <p14:creationId xmlns:p14="http://schemas.microsoft.com/office/powerpoint/2010/main" val="1700521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913266"/>
          </a:xfrm>
        </p:spPr>
        <p:txBody>
          <a:bodyPr>
            <a:noAutofit/>
          </a:bodyPr>
          <a:lstStyle/>
          <a:p>
            <a:pPr algn="ctr"/>
            <a:r>
              <a:rPr lang="fr-FR" sz="3200" dirty="0">
                <a:solidFill>
                  <a:prstClr val="white"/>
                </a:solidFill>
              </a:rPr>
              <a:t>L’aménagement des examens dans le contexte de l’éducation inclusive</a:t>
            </a:r>
            <a:endParaRPr lang="fr-FR" sz="3200" dirty="0"/>
          </a:p>
        </p:txBody>
      </p:sp>
      <p:sp>
        <p:nvSpPr>
          <p:cNvPr id="4" name="Sous-titre 3"/>
          <p:cNvSpPr>
            <a:spLocks noGrp="1"/>
          </p:cNvSpPr>
          <p:nvPr>
            <p:ph type="subTitle" idx="1"/>
          </p:nvPr>
        </p:nvSpPr>
        <p:spPr>
          <a:xfrm>
            <a:off x="1524000" y="2146754"/>
            <a:ext cx="9144000" cy="4254046"/>
          </a:xfrm>
        </p:spPr>
        <p:txBody>
          <a:bodyPr/>
          <a:lstStyle/>
          <a:p>
            <a:r>
              <a:rPr lang="fr-FR" dirty="0" smtClean="0"/>
              <a:t>Présentation</a:t>
            </a:r>
          </a:p>
          <a:p>
            <a:endParaRPr lang="fr-FR" dirty="0" smtClean="0"/>
          </a:p>
          <a:p>
            <a:r>
              <a:rPr lang="fr-FR" dirty="0" smtClean="0"/>
              <a:t>L’aménagement des examens, une question centrale de l’éducation inclusive :</a:t>
            </a:r>
          </a:p>
          <a:p>
            <a:r>
              <a:rPr lang="fr-FR" dirty="0"/>
              <a:t>	</a:t>
            </a:r>
            <a:r>
              <a:rPr lang="fr-FR" dirty="0" smtClean="0"/>
              <a:t>- définition de l’éducation inclusive et sa traduction dans l’aménagement des examens</a:t>
            </a:r>
          </a:p>
          <a:p>
            <a:r>
              <a:rPr lang="fr-FR" dirty="0"/>
              <a:t>	</a:t>
            </a:r>
            <a:r>
              <a:rPr lang="fr-FR" dirty="0" smtClean="0"/>
              <a:t>- la situation de la France et de quelques pays de </a:t>
            </a:r>
            <a:r>
              <a:rPr lang="fr-FR" dirty="0" err="1" smtClean="0"/>
              <a:t>l’Ue</a:t>
            </a:r>
            <a:r>
              <a:rPr lang="fr-FR" dirty="0" smtClean="0"/>
              <a:t> au regard de ces aménagements </a:t>
            </a:r>
            <a:endParaRPr lang="fr-FR" dirty="0"/>
          </a:p>
        </p:txBody>
      </p:sp>
    </p:spTree>
    <p:extLst>
      <p:ext uri="{BB962C8B-B14F-4D97-AF65-F5344CB8AC3E}">
        <p14:creationId xmlns:p14="http://schemas.microsoft.com/office/powerpoint/2010/main" val="3402449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6D22F896-40B5-4ADD-8801-0D06FADFA095}" type="slidenum">
              <a:rPr lang="en-US" smtClean="0"/>
              <a:pPr/>
              <a:t>3</a:t>
            </a:fld>
            <a:endParaRPr lang="en-US" dirty="0"/>
          </a:p>
        </p:txBody>
      </p:sp>
      <p:sp>
        <p:nvSpPr>
          <p:cNvPr id="7" name="Rectangle 6"/>
          <p:cNvSpPr/>
          <p:nvPr/>
        </p:nvSpPr>
        <p:spPr>
          <a:xfrm>
            <a:off x="838200" y="1756633"/>
            <a:ext cx="10981218" cy="3944203"/>
          </a:xfrm>
          <a:prstGeom prst="rect">
            <a:avLst/>
          </a:prstGeom>
          <a:solidFill>
            <a:srgbClr val="4A20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2. Aux </a:t>
            </a:r>
            <a:r>
              <a:rPr lang="fr-FR" dirty="0"/>
              <a:t>fins de l’exercice de ce droit, les États Parties veillent à ce que </a:t>
            </a:r>
            <a:r>
              <a:rPr lang="fr-FR" dirty="0" smtClean="0"/>
              <a:t>:</a:t>
            </a:r>
          </a:p>
          <a:p>
            <a:r>
              <a:rPr lang="fr-FR" dirty="0" smtClean="0"/>
              <a:t>Les </a:t>
            </a:r>
            <a:r>
              <a:rPr lang="fr-FR" dirty="0"/>
              <a:t>personnes handicapées </a:t>
            </a:r>
            <a:r>
              <a:rPr lang="fr-FR" sz="2400" b="1" dirty="0"/>
              <a:t>ne soient pas exclues</a:t>
            </a:r>
            <a:r>
              <a:rPr lang="fr-FR" dirty="0"/>
              <a:t>, sur le fondement de leur handicap, du système d’enseignement général et à ce que les enfants handicapés ne soient pas exclus, sur le fondement de leur handicap, de l’enseignement primaire gratuit et obligatoire ou de l’enseignement secondaire;</a:t>
            </a:r>
          </a:p>
          <a:p>
            <a:r>
              <a:rPr lang="fr-FR" dirty="0"/>
              <a:t>Les personnes handicapées puissent, </a:t>
            </a:r>
            <a:r>
              <a:rPr lang="fr-FR" sz="2400" b="1" dirty="0"/>
              <a:t>sur la base de l’égalité avec les autres</a:t>
            </a:r>
            <a:r>
              <a:rPr lang="fr-FR" dirty="0"/>
              <a:t>, avoir accès, dans les communautés où elles vivent</a:t>
            </a:r>
            <a:r>
              <a:rPr lang="fr-FR" b="1" dirty="0"/>
              <a:t>, </a:t>
            </a:r>
            <a:r>
              <a:rPr lang="fr-FR" dirty="0"/>
              <a:t>à un </a:t>
            </a:r>
            <a:r>
              <a:rPr lang="fr-FR" sz="2400" b="1" dirty="0"/>
              <a:t>enseignement primaire inclusif</a:t>
            </a:r>
            <a:r>
              <a:rPr lang="fr-FR" dirty="0"/>
              <a:t>, de qualité et gratuit, et à l’enseignement secondaire;</a:t>
            </a:r>
          </a:p>
          <a:p>
            <a:r>
              <a:rPr lang="fr-FR" dirty="0">
                <a:solidFill>
                  <a:srgbClr val="FF0000"/>
                </a:solidFill>
              </a:rPr>
              <a:t>Il soit procédé à des </a:t>
            </a:r>
            <a:r>
              <a:rPr lang="fr-FR" sz="2400" b="1" dirty="0">
                <a:solidFill>
                  <a:srgbClr val="FF0000"/>
                </a:solidFill>
              </a:rPr>
              <a:t>aménagements raisonnables </a:t>
            </a:r>
            <a:r>
              <a:rPr lang="fr-FR" dirty="0">
                <a:solidFill>
                  <a:srgbClr val="FF0000"/>
                </a:solidFill>
              </a:rPr>
              <a:t>en fonction des besoins de chacun;</a:t>
            </a:r>
          </a:p>
          <a:p>
            <a:r>
              <a:rPr lang="fr-FR" dirty="0">
                <a:solidFill>
                  <a:srgbClr val="FF0000"/>
                </a:solidFill>
              </a:rPr>
              <a:t>Les personnes handicapées bénéficient, au sein du système d’enseignement général, de l’accompagnement nécessaire pour faciliter leur éducation effective;</a:t>
            </a:r>
          </a:p>
          <a:p>
            <a:r>
              <a:rPr lang="fr-FR" dirty="0">
                <a:solidFill>
                  <a:srgbClr val="FF0000"/>
                </a:solidFill>
              </a:rPr>
              <a:t>Des mesures d’</a:t>
            </a:r>
            <a:r>
              <a:rPr lang="fr-FR" sz="2400" b="1" dirty="0">
                <a:solidFill>
                  <a:srgbClr val="FF0000"/>
                </a:solidFill>
              </a:rPr>
              <a:t>accompagnement individualisé </a:t>
            </a:r>
            <a:r>
              <a:rPr lang="fr-FR" dirty="0">
                <a:solidFill>
                  <a:srgbClr val="FF0000"/>
                </a:solidFill>
              </a:rPr>
              <a:t>efficaces soient prises dans des environnements qui optimisent le progrès scolaire et la socialisation, conformément à l’objectif de pleine intégration</a:t>
            </a:r>
            <a:r>
              <a:rPr lang="fr-FR" dirty="0" smtClean="0"/>
              <a:t>.</a:t>
            </a:r>
            <a:endParaRPr lang="fr-FR" dirty="0"/>
          </a:p>
        </p:txBody>
      </p:sp>
      <p:sp>
        <p:nvSpPr>
          <p:cNvPr id="8" name="Espace réservé du pied de page 7"/>
          <p:cNvSpPr>
            <a:spLocks noGrp="1"/>
          </p:cNvSpPr>
          <p:nvPr>
            <p:ph type="ftr" sz="quarter" idx="11"/>
          </p:nvPr>
        </p:nvSpPr>
        <p:spPr/>
        <p:txBody>
          <a:bodyPr/>
          <a:lstStyle/>
          <a:p>
            <a:endParaRPr lang="en-US" dirty="0"/>
          </a:p>
        </p:txBody>
      </p:sp>
      <p:sp>
        <p:nvSpPr>
          <p:cNvPr id="9" name="Espace réservé de la date 8"/>
          <p:cNvSpPr>
            <a:spLocks noGrp="1"/>
          </p:cNvSpPr>
          <p:nvPr>
            <p:ph type="dt" sz="half" idx="10"/>
          </p:nvPr>
        </p:nvSpPr>
        <p:spPr/>
        <p:txBody>
          <a:bodyPr/>
          <a:lstStyle/>
          <a:p>
            <a:endParaRPr lang="en-US" dirty="0"/>
          </a:p>
        </p:txBody>
      </p:sp>
      <p:sp>
        <p:nvSpPr>
          <p:cNvPr id="10" name="Titre 1"/>
          <p:cNvSpPr txBox="1">
            <a:spLocks/>
          </p:cNvSpPr>
          <p:nvPr/>
        </p:nvSpPr>
        <p:spPr>
          <a:xfrm>
            <a:off x="838200" y="45952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chemeClr val="tx1"/>
                </a:solidFill>
                <a:latin typeface="Roboto" pitchFamily="2" charset="0"/>
                <a:ea typeface="Roboto" pitchFamily="2" charset="0"/>
                <a:cs typeface="+mj-cs"/>
              </a:defRPr>
            </a:lvl1pPr>
          </a:lstStyle>
          <a:p>
            <a:r>
              <a:rPr lang="fr-FR" sz="4000" dirty="0" smtClean="0"/>
              <a:t>Convention relative aux droits des personnes handicapées </a:t>
            </a:r>
            <a:endParaRPr lang="fr-FR" sz="4000" dirty="0"/>
          </a:p>
        </p:txBody>
      </p:sp>
    </p:spTree>
    <p:extLst>
      <p:ext uri="{BB962C8B-B14F-4D97-AF65-F5344CB8AC3E}">
        <p14:creationId xmlns:p14="http://schemas.microsoft.com/office/powerpoint/2010/main" val="4148611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4909" y="42377"/>
            <a:ext cx="10661073" cy="994054"/>
          </a:xfrm>
        </p:spPr>
        <p:txBody>
          <a:bodyPr>
            <a:noAutofit/>
          </a:bodyPr>
          <a:lstStyle/>
          <a:p>
            <a:pPr lvl="0">
              <a:defRPr/>
            </a:pPr>
            <a:r>
              <a:rPr lang="fr-FR" sz="3600" dirty="0" smtClean="0">
                <a:cs typeface="Century Gothic" charset="0"/>
              </a:rPr>
              <a:t>Définition de l’éducation inclusive</a:t>
            </a:r>
            <a:endParaRPr lang="fr-FR" sz="3600" dirty="0">
              <a:cs typeface="Century Gothic" charset="0"/>
            </a:endParaRPr>
          </a:p>
        </p:txBody>
      </p:sp>
      <p:sp>
        <p:nvSpPr>
          <p:cNvPr id="3" name="Espace réservé du contenu 2"/>
          <p:cNvSpPr>
            <a:spLocks noGrp="1"/>
          </p:cNvSpPr>
          <p:nvPr>
            <p:ph idx="1"/>
          </p:nvPr>
        </p:nvSpPr>
        <p:spPr>
          <a:xfrm>
            <a:off x="838200" y="1824989"/>
            <a:ext cx="10515600" cy="4713923"/>
          </a:xfrm>
        </p:spPr>
        <p:txBody>
          <a:bodyPr>
            <a:normAutofit/>
          </a:bodyPr>
          <a:lstStyle/>
          <a:p>
            <a:pPr marL="0" indent="0">
              <a:buNone/>
            </a:pPr>
            <a:endParaRPr lang="fr-FR" dirty="0" smtClean="0">
              <a:latin typeface="Century Gothic" charset="0"/>
              <a:ea typeface="Century Gothic" charset="0"/>
              <a:cs typeface="Century Gothic" charset="0"/>
            </a:endParaRPr>
          </a:p>
          <a:p>
            <a:pPr marL="0" indent="0">
              <a:buNone/>
            </a:pPr>
            <a:endParaRPr lang="fr-FR" dirty="0">
              <a:latin typeface="Century Gothic" charset="0"/>
              <a:ea typeface="Century Gothic" charset="0"/>
              <a:cs typeface="Century Gothic" charset="0"/>
            </a:endParaRPr>
          </a:p>
        </p:txBody>
      </p:sp>
      <p:sp>
        <p:nvSpPr>
          <p:cNvPr id="5" name="Espace réservé du numéro de diapositive 4"/>
          <p:cNvSpPr>
            <a:spLocks noGrp="1"/>
          </p:cNvSpPr>
          <p:nvPr>
            <p:ph type="sldNum" sz="quarter" idx="12"/>
          </p:nvPr>
        </p:nvSpPr>
        <p:spPr/>
        <p:txBody>
          <a:bodyPr/>
          <a:lstStyle/>
          <a:p>
            <a:fld id="{2EFDEBCB-4893-A942-A60B-2AC301CAF26F}" type="slidenum">
              <a:rPr lang="fr-FR" sz="1400" smtClean="0">
                <a:solidFill>
                  <a:srgbClr val="C00000"/>
                </a:solidFill>
              </a:rPr>
              <a:t>4</a:t>
            </a:fld>
            <a:endParaRPr lang="fr-FR" sz="1400" dirty="0">
              <a:solidFill>
                <a:srgbClr val="C00000"/>
              </a:solidFill>
            </a:endParaRPr>
          </a:p>
        </p:txBody>
      </p:sp>
      <p:sp>
        <p:nvSpPr>
          <p:cNvPr id="4" name="Rectangle 3"/>
          <p:cNvSpPr/>
          <p:nvPr/>
        </p:nvSpPr>
        <p:spPr>
          <a:xfrm>
            <a:off x="484909" y="1036431"/>
            <a:ext cx="11014363" cy="3970318"/>
          </a:xfrm>
          <a:prstGeom prst="rect">
            <a:avLst/>
          </a:prstGeom>
        </p:spPr>
        <p:txBody>
          <a:bodyPr wrap="square">
            <a:spAutoFit/>
          </a:bodyPr>
          <a:lstStyle/>
          <a:p>
            <a:pPr lvl="0">
              <a:defRPr/>
            </a:pPr>
            <a:r>
              <a:rPr lang="fr-FR" sz="2000" dirty="0" smtClean="0">
                <a:latin typeface="Roboto" pitchFamily="2" charset="0"/>
                <a:ea typeface="Roboto" pitchFamily="2" charset="0"/>
                <a:cs typeface="Arial" charset="0"/>
              </a:rPr>
              <a:t>L’éducation </a:t>
            </a:r>
            <a:r>
              <a:rPr lang="fr-FR" sz="2000" dirty="0">
                <a:latin typeface="Roboto" pitchFamily="2" charset="0"/>
                <a:ea typeface="Roboto" pitchFamily="2" charset="0"/>
                <a:cs typeface="Arial" charset="0"/>
              </a:rPr>
              <a:t>inclusive implique donc de réfléchir aux changements à apporter aux systèmes éducatifs pour qu’ils répondent à la diversité des apprenants, </a:t>
            </a:r>
            <a:r>
              <a:rPr lang="fr-FR" sz="2000" dirty="0">
                <a:solidFill>
                  <a:srgbClr val="FF0000"/>
                </a:solidFill>
                <a:latin typeface="Roboto" pitchFamily="2" charset="0"/>
                <a:ea typeface="Roboto" pitchFamily="2" charset="0"/>
                <a:cs typeface="Arial" charset="0"/>
              </a:rPr>
              <a:t>diversité qui doit être considérée comme une ressource plutôt que comme un problème à résoudre</a:t>
            </a:r>
            <a:r>
              <a:rPr lang="fr-FR" sz="2000" dirty="0">
                <a:latin typeface="Roboto" pitchFamily="2" charset="0"/>
                <a:ea typeface="Roboto" pitchFamily="2" charset="0"/>
                <a:cs typeface="Arial" charset="0"/>
              </a:rPr>
              <a:t>. Cela requiert l’articulation d’un ensemble cohérent et articulé de politiques et de pratiques, telles que la formation des enseignants à répondre aux différents besoins des apprenants ; la création d’un curriculum inclusif qui porte sur le développement cognitif, affectif, social et créatif de l’apprenant ; l’adoption d’une pédagogie différenciée ; et la réforme des systèmes d’évaluation.</a:t>
            </a:r>
          </a:p>
          <a:p>
            <a:pPr lvl="0">
              <a:defRPr/>
            </a:pPr>
            <a:r>
              <a:rPr lang="fr-FR" sz="2000" b="1" dirty="0">
                <a:solidFill>
                  <a:srgbClr val="4A206F"/>
                </a:solidFill>
                <a:latin typeface="Roboto" pitchFamily="2" charset="0"/>
                <a:ea typeface="Roboto" pitchFamily="2" charset="0"/>
                <a:cs typeface="Arial" charset="0"/>
              </a:rPr>
              <a:t>L’éducation inclusive n’est pas une fin en soi. Elle est l’assise d’un développement social, politique et économique inclusif. La priorité accordée à l’inclusion dans le nouvel agenda mondial de l’éducation ouvre des perspectives prometteuses qui </a:t>
            </a:r>
            <a:r>
              <a:rPr lang="fr-FR" sz="2000" b="1" dirty="0">
                <a:solidFill>
                  <a:srgbClr val="4A206F"/>
                </a:solidFill>
                <a:latin typeface="Roboto" pitchFamily="2" charset="0"/>
                <a:ea typeface="Roboto" pitchFamily="2" charset="0"/>
                <a:cs typeface="Century Gothic" charset="0"/>
              </a:rPr>
              <a:t>devront se traduire en politiques et pratiques au bénéfice de tous les apprenants. </a:t>
            </a:r>
            <a:r>
              <a:rPr lang="fr-FR" sz="2000" b="1" dirty="0" smtClean="0">
                <a:solidFill>
                  <a:srgbClr val="4A206F"/>
                </a:solidFill>
                <a:latin typeface="Roboto" pitchFamily="2" charset="0"/>
                <a:ea typeface="Roboto" pitchFamily="2" charset="0"/>
                <a:cs typeface="Century Gothic" charset="0"/>
              </a:rPr>
              <a:t>»</a:t>
            </a:r>
            <a:endParaRPr lang="fr-FR" sz="2000" dirty="0">
              <a:solidFill>
                <a:srgbClr val="4A206F"/>
              </a:solidFill>
              <a:latin typeface="Roboto" pitchFamily="2" charset="0"/>
              <a:ea typeface="Roboto" pitchFamily="2" charset="0"/>
            </a:endParaRPr>
          </a:p>
          <a:p>
            <a:pPr lvl="0">
              <a:defRPr/>
            </a:pPr>
            <a:r>
              <a:rPr lang="fr-FR" b="1" dirty="0" err="1">
                <a:solidFill>
                  <a:srgbClr val="FF2F92"/>
                </a:solidFill>
                <a:latin typeface="Roboto" pitchFamily="2" charset="0"/>
                <a:ea typeface="Roboto" pitchFamily="2" charset="0"/>
              </a:rPr>
              <a:t>Soo</a:t>
            </a:r>
            <a:r>
              <a:rPr lang="fr-FR" b="1" dirty="0">
                <a:solidFill>
                  <a:srgbClr val="FF2F92"/>
                </a:solidFill>
                <a:latin typeface="Roboto" pitchFamily="2" charset="0"/>
                <a:ea typeface="Roboto" pitchFamily="2" charset="0"/>
              </a:rPr>
              <a:t> </a:t>
            </a:r>
            <a:r>
              <a:rPr lang="fr-FR" b="1" dirty="0" err="1">
                <a:solidFill>
                  <a:srgbClr val="FF2F92"/>
                </a:solidFill>
                <a:latin typeface="Roboto" pitchFamily="2" charset="0"/>
                <a:ea typeface="Roboto" pitchFamily="2" charset="0"/>
              </a:rPr>
              <a:t>Hyang</a:t>
            </a:r>
            <a:r>
              <a:rPr lang="fr-FR" b="1" dirty="0">
                <a:solidFill>
                  <a:srgbClr val="FF2F92"/>
                </a:solidFill>
                <a:latin typeface="Roboto" pitchFamily="2" charset="0"/>
                <a:ea typeface="Roboto" pitchFamily="2" charset="0"/>
              </a:rPr>
              <a:t> </a:t>
            </a:r>
            <a:r>
              <a:rPr lang="fr-FR" b="1" dirty="0" smtClean="0">
                <a:solidFill>
                  <a:srgbClr val="FF2F92"/>
                </a:solidFill>
                <a:latin typeface="Roboto" pitchFamily="2" charset="0"/>
                <a:ea typeface="Roboto" pitchFamily="2" charset="0"/>
              </a:rPr>
              <a:t>Choi</a:t>
            </a:r>
          </a:p>
          <a:p>
            <a:pPr lvl="0">
              <a:defRPr/>
            </a:pPr>
            <a:r>
              <a:rPr lang="fr-FR" sz="1400" dirty="0" smtClean="0">
                <a:solidFill>
                  <a:srgbClr val="FF2F92"/>
                </a:solidFill>
                <a:latin typeface="Roboto" pitchFamily="2" charset="0"/>
                <a:ea typeface="Roboto" pitchFamily="2" charset="0"/>
              </a:rPr>
              <a:t>Directrice </a:t>
            </a:r>
            <a:r>
              <a:rPr lang="fr-FR" sz="1400" dirty="0">
                <a:solidFill>
                  <a:srgbClr val="FF2F92"/>
                </a:solidFill>
                <a:latin typeface="Roboto" pitchFamily="2" charset="0"/>
                <a:ea typeface="Roboto" pitchFamily="2" charset="0"/>
              </a:rPr>
              <a:t>de la division pour l’inclusion, la paix et le développement </a:t>
            </a:r>
            <a:r>
              <a:rPr lang="fr-FR" sz="1400" dirty="0" smtClean="0">
                <a:solidFill>
                  <a:srgbClr val="FF2F92"/>
                </a:solidFill>
                <a:latin typeface="Roboto" pitchFamily="2" charset="0"/>
                <a:ea typeface="Roboto" pitchFamily="2" charset="0"/>
              </a:rPr>
              <a:t>durable-UNESCO</a:t>
            </a:r>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e la date 6"/>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1377132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cs typeface="Century Gothic" charset="0"/>
              </a:rPr>
              <a:t>Accessibilité et compensation</a:t>
            </a:r>
            <a:endParaRPr lang="fr-FR" dirty="0">
              <a:cs typeface="Century Gothic" charset="0"/>
            </a:endParaRPr>
          </a:p>
        </p:txBody>
      </p:sp>
      <p:sp>
        <p:nvSpPr>
          <p:cNvPr id="3" name="Espace réservé du contenu 2"/>
          <p:cNvSpPr>
            <a:spLocks noGrp="1"/>
          </p:cNvSpPr>
          <p:nvPr>
            <p:ph idx="1"/>
          </p:nvPr>
        </p:nvSpPr>
        <p:spPr>
          <a:xfrm>
            <a:off x="838200" y="1495035"/>
            <a:ext cx="10515600" cy="4323874"/>
          </a:xfrm>
        </p:spPr>
        <p:txBody>
          <a:bodyPr>
            <a:normAutofit fontScale="85000" lnSpcReduction="10000"/>
          </a:bodyPr>
          <a:lstStyle/>
          <a:p>
            <a:pPr>
              <a:lnSpc>
                <a:spcPct val="110000"/>
              </a:lnSpc>
            </a:pPr>
            <a:r>
              <a:rPr lang="fr-FR" dirty="0" smtClean="0"/>
              <a:t>L’</a:t>
            </a:r>
            <a:r>
              <a:rPr lang="fr-FR" b="1" dirty="0" smtClean="0">
                <a:solidFill>
                  <a:srgbClr val="4A206F"/>
                </a:solidFill>
              </a:rPr>
              <a:t>accessibilité</a:t>
            </a:r>
            <a:r>
              <a:rPr lang="fr-FR" dirty="0" smtClean="0"/>
              <a:t> résulte d’une action qui cherche à prévenir, réduire ou éliminer les obstacles dans l’environnement des personnes en situation de handicap. </a:t>
            </a:r>
            <a:r>
              <a:rPr lang="fr-FR" b="1" dirty="0" smtClean="0"/>
              <a:t>Pour la scolarisation, c’est d’abord l’accessibilité des espaces mais aussi l’accessibilité du savoir, des environnements pédagogiques et des méthodes d’enseignement.</a:t>
            </a:r>
          </a:p>
          <a:p>
            <a:pPr>
              <a:lnSpc>
                <a:spcPct val="110000"/>
              </a:lnSpc>
            </a:pPr>
            <a:r>
              <a:rPr lang="fr-FR" dirty="0" smtClean="0"/>
              <a:t>Le </a:t>
            </a:r>
            <a:r>
              <a:rPr lang="fr-FR" b="1" dirty="0" smtClean="0">
                <a:solidFill>
                  <a:srgbClr val="4A206F"/>
                </a:solidFill>
              </a:rPr>
              <a:t>droit à compensation</a:t>
            </a:r>
            <a:r>
              <a:rPr lang="fr-FR" b="1" dirty="0">
                <a:solidFill>
                  <a:srgbClr val="4A206F"/>
                </a:solidFill>
              </a:rPr>
              <a:t> </a:t>
            </a:r>
            <a:r>
              <a:rPr lang="fr-FR" dirty="0" smtClean="0"/>
              <a:t>permet aux personnes handicapées de bénéficier de moyens (matériels, financiers, humains) pour réduire les conséquences de leurs déficiences. </a:t>
            </a:r>
            <a:r>
              <a:rPr lang="fr-FR" b="1" dirty="0" smtClean="0"/>
              <a:t>Pour la scolarisation, ça se traduit surtout par l’attribution d’aides humaines (AESH : accompagnants d’élèves handicapés) et de matériel pédagogique spécialisé.</a:t>
            </a:r>
            <a:endParaRPr lang="fr-FR" b="1" dirty="0"/>
          </a:p>
        </p:txBody>
      </p:sp>
      <p:sp>
        <p:nvSpPr>
          <p:cNvPr id="5" name="Espace réservé du numéro de diapositive 4"/>
          <p:cNvSpPr>
            <a:spLocks noGrp="1"/>
          </p:cNvSpPr>
          <p:nvPr>
            <p:ph type="sldNum" sz="quarter" idx="12"/>
          </p:nvPr>
        </p:nvSpPr>
        <p:spPr/>
        <p:txBody>
          <a:bodyPr/>
          <a:lstStyle/>
          <a:p>
            <a:fld id="{38521C2B-BA2A-2D48-A018-64F1C33383E7}" type="slidenum">
              <a:rPr lang="fr-FR" smtClean="0"/>
              <a:t>5</a:t>
            </a:fld>
            <a:endParaRPr lang="fr-FR"/>
          </a:p>
        </p:txBody>
      </p:sp>
      <p:sp>
        <p:nvSpPr>
          <p:cNvPr id="4" name="Espace réservé du pied de page 3"/>
          <p:cNvSpPr>
            <a:spLocks noGrp="1"/>
          </p:cNvSpPr>
          <p:nvPr>
            <p:ph type="ftr" sz="quarter" idx="11"/>
          </p:nvPr>
        </p:nvSpPr>
        <p:spPr/>
        <p:txBody>
          <a:bodyPr/>
          <a:lstStyle/>
          <a:p>
            <a:endParaRPr lang="en-US" dirty="0"/>
          </a:p>
        </p:txBody>
      </p:sp>
      <p:sp>
        <p:nvSpPr>
          <p:cNvPr id="6" name="Espace réservé de la date 5"/>
          <p:cNvSpPr>
            <a:spLocks noGrp="1"/>
          </p:cNvSpPr>
          <p:nvPr>
            <p:ph type="dt" sz="half" idx="10"/>
          </p:nvPr>
        </p:nvSpPr>
        <p:spPr/>
        <p:txBody>
          <a:bodyPr/>
          <a:lstStyle/>
          <a:p>
            <a:endParaRPr lang="en-US" dirty="0"/>
          </a:p>
        </p:txBody>
      </p:sp>
      <p:sp>
        <p:nvSpPr>
          <p:cNvPr id="7" name="Ellipse 6"/>
          <p:cNvSpPr/>
          <p:nvPr/>
        </p:nvSpPr>
        <p:spPr>
          <a:xfrm>
            <a:off x="1928553" y="1495035"/>
            <a:ext cx="8196349" cy="3924864"/>
          </a:xfrm>
          <a:prstGeom prst="ellipse">
            <a:avLst/>
          </a:prstGeom>
          <a:solidFill>
            <a:srgbClr val="4A20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Pour les examens, on peut :</a:t>
            </a:r>
          </a:p>
          <a:p>
            <a:pPr marL="457200" indent="-457200">
              <a:buClr>
                <a:srgbClr val="FF2F92"/>
              </a:buClr>
              <a:buFont typeface="Wingdings" panose="05000000000000000000" pitchFamily="2" charset="2"/>
              <a:buChar char="§"/>
            </a:pPr>
            <a:r>
              <a:rPr lang="fr-FR" sz="3200" dirty="0" smtClean="0"/>
              <a:t>Rendre les épreuves </a:t>
            </a:r>
            <a:r>
              <a:rPr lang="fr-FR" sz="3200" b="1" dirty="0" smtClean="0"/>
              <a:t>accessibles</a:t>
            </a:r>
          </a:p>
          <a:p>
            <a:pPr marL="457200" indent="-457200">
              <a:buClr>
                <a:srgbClr val="FF2F92"/>
              </a:buClr>
              <a:buFont typeface="Wingdings" panose="05000000000000000000" pitchFamily="2" charset="2"/>
              <a:buChar char="§"/>
            </a:pPr>
            <a:r>
              <a:rPr lang="fr-FR" sz="3200" dirty="0"/>
              <a:t>A</a:t>
            </a:r>
            <a:r>
              <a:rPr lang="fr-FR" sz="3200" dirty="0" smtClean="0"/>
              <a:t>pporter aux candidats des moyens de </a:t>
            </a:r>
            <a:r>
              <a:rPr lang="fr-FR" sz="3200" b="1" dirty="0" smtClean="0"/>
              <a:t>compensation</a:t>
            </a:r>
            <a:endParaRPr lang="fr-FR" sz="3200" b="1" dirty="0"/>
          </a:p>
        </p:txBody>
      </p:sp>
    </p:spTree>
    <p:extLst>
      <p:ext uri="{BB962C8B-B14F-4D97-AF65-F5344CB8AC3E}">
        <p14:creationId xmlns:p14="http://schemas.microsoft.com/office/powerpoint/2010/main" val="240856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945923"/>
          </a:xfrm>
        </p:spPr>
        <p:txBody>
          <a:bodyPr>
            <a:normAutofit/>
          </a:bodyPr>
          <a:lstStyle/>
          <a:p>
            <a:r>
              <a:rPr lang="fr-FR" sz="3600" dirty="0" smtClean="0"/>
              <a:t>L’aménagement des examens et concours</a:t>
            </a:r>
            <a:endParaRPr lang="fr-FR" sz="3600" dirty="0"/>
          </a:p>
        </p:txBody>
      </p:sp>
      <p:sp>
        <p:nvSpPr>
          <p:cNvPr id="4" name="Sous-titre 3"/>
          <p:cNvSpPr>
            <a:spLocks noGrp="1"/>
          </p:cNvSpPr>
          <p:nvPr>
            <p:ph type="subTitle" idx="1"/>
          </p:nvPr>
        </p:nvSpPr>
        <p:spPr>
          <a:xfrm>
            <a:off x="1524000" y="2068285"/>
            <a:ext cx="9144000" cy="4082143"/>
          </a:xfrm>
        </p:spPr>
        <p:txBody>
          <a:bodyPr>
            <a:normAutofit/>
          </a:bodyPr>
          <a:lstStyle/>
          <a:p>
            <a:r>
              <a:rPr lang="fr-FR" dirty="0" smtClean="0"/>
              <a:t>Un ensemble de procédures :</a:t>
            </a:r>
          </a:p>
          <a:p>
            <a:r>
              <a:rPr lang="fr-FR" dirty="0"/>
              <a:t>	</a:t>
            </a:r>
            <a:r>
              <a:rPr lang="fr-FR" dirty="0" smtClean="0"/>
              <a:t>- complexes, dans un contexte de fléchissement du nombre d’AE, en France, avec un nombre important d’élèves qui ne sont pas reconnus en SH mais qui bénéficient d’aménagement de leur scolarité</a:t>
            </a:r>
          </a:p>
          <a:p>
            <a:r>
              <a:rPr lang="fr-FR" dirty="0"/>
              <a:t>	</a:t>
            </a:r>
            <a:r>
              <a:rPr lang="fr-FR" dirty="0" smtClean="0"/>
              <a:t>- très encadrées et parfois contradictoires</a:t>
            </a:r>
          </a:p>
          <a:p>
            <a:r>
              <a:rPr lang="fr-FR" dirty="0"/>
              <a:t>	</a:t>
            </a:r>
            <a:r>
              <a:rPr lang="fr-FR" dirty="0" smtClean="0"/>
              <a:t>- très lourdes générant de nombreux recours en justice</a:t>
            </a:r>
          </a:p>
          <a:p>
            <a:r>
              <a:rPr lang="fr-FR" dirty="0"/>
              <a:t>	</a:t>
            </a:r>
            <a:r>
              <a:rPr lang="fr-FR" dirty="0" smtClean="0"/>
              <a:t>- peu cohérentes (manque de continuité entre les accompagnements d’une scolarité et les examens)</a:t>
            </a:r>
          </a:p>
          <a:p>
            <a:r>
              <a:rPr lang="fr-FR" dirty="0"/>
              <a:t>	</a:t>
            </a:r>
            <a:endParaRPr lang="fr-FR" dirty="0" smtClean="0"/>
          </a:p>
        </p:txBody>
      </p:sp>
    </p:spTree>
    <p:extLst>
      <p:ext uri="{BB962C8B-B14F-4D97-AF65-F5344CB8AC3E}">
        <p14:creationId xmlns:p14="http://schemas.microsoft.com/office/powerpoint/2010/main" val="156377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749980"/>
          </a:xfrm>
        </p:spPr>
        <p:txBody>
          <a:bodyPr/>
          <a:lstStyle/>
          <a:p>
            <a:r>
              <a:rPr lang="fr-FR" sz="3600" dirty="0">
                <a:solidFill>
                  <a:prstClr val="white"/>
                </a:solidFill>
              </a:rPr>
              <a:t>L’aménagement des examens et concours</a:t>
            </a:r>
            <a:endParaRPr lang="fr-FR" dirty="0"/>
          </a:p>
        </p:txBody>
      </p:sp>
      <p:sp>
        <p:nvSpPr>
          <p:cNvPr id="4" name="Sous-titre 3"/>
          <p:cNvSpPr>
            <a:spLocks noGrp="1"/>
          </p:cNvSpPr>
          <p:nvPr>
            <p:ph type="subTitle" idx="1"/>
          </p:nvPr>
        </p:nvSpPr>
        <p:spPr>
          <a:xfrm>
            <a:off x="1524000" y="2100943"/>
            <a:ext cx="9144000" cy="4474028"/>
          </a:xfrm>
        </p:spPr>
        <p:txBody>
          <a:bodyPr>
            <a:normAutofit fontScale="92500" lnSpcReduction="10000"/>
          </a:bodyPr>
          <a:lstStyle/>
          <a:p>
            <a:r>
              <a:rPr lang="fr-FR" dirty="0"/>
              <a:t>- des progrès sur le terrain, une mobilisation </a:t>
            </a:r>
            <a:r>
              <a:rPr lang="fr-FR" dirty="0" smtClean="0"/>
              <a:t>inégale, avec :</a:t>
            </a:r>
            <a:endParaRPr lang="fr-FR" dirty="0"/>
          </a:p>
          <a:p>
            <a:r>
              <a:rPr lang="fr-FR" dirty="0"/>
              <a:t>	- </a:t>
            </a:r>
            <a:r>
              <a:rPr lang="fr-FR" dirty="0" smtClean="0"/>
              <a:t>une gamme étendue d’examens à couvrir (enseignement secondaire et supérieur, enseignement général, technologique, professionnel</a:t>
            </a:r>
          </a:p>
          <a:p>
            <a:r>
              <a:rPr lang="fr-FR" dirty="0" smtClean="0"/>
              <a:t>	- un manque </a:t>
            </a:r>
            <a:r>
              <a:rPr lang="fr-FR" dirty="0"/>
              <a:t>de formation des personnels, dimension technique parfois difficile à </a:t>
            </a:r>
            <a:r>
              <a:rPr lang="fr-FR" dirty="0" smtClean="0"/>
              <a:t>appréhender</a:t>
            </a:r>
          </a:p>
          <a:p>
            <a:r>
              <a:rPr lang="fr-FR" dirty="0"/>
              <a:t>	</a:t>
            </a:r>
            <a:r>
              <a:rPr lang="fr-FR" dirty="0" smtClean="0"/>
              <a:t>- un manque de certains personnels, notamment les médecins scolaires. De grandes inégalités de traitement sur le territoire,</a:t>
            </a:r>
          </a:p>
          <a:p>
            <a:r>
              <a:rPr lang="fr-FR" dirty="0"/>
              <a:t>	</a:t>
            </a:r>
            <a:r>
              <a:rPr lang="fr-FR" dirty="0" smtClean="0"/>
              <a:t>- un engorgement </a:t>
            </a:r>
            <a:r>
              <a:rPr lang="fr-FR" dirty="0"/>
              <a:t>des </a:t>
            </a:r>
            <a:r>
              <a:rPr lang="fr-FR" dirty="0" smtClean="0"/>
              <a:t>services</a:t>
            </a:r>
          </a:p>
          <a:p>
            <a:r>
              <a:rPr lang="fr-FR" dirty="0"/>
              <a:t>	</a:t>
            </a:r>
            <a:r>
              <a:rPr lang="fr-FR" dirty="0" smtClean="0"/>
              <a:t>- des centres d’examens démunis pour garantir une vraie égalité de traitement pour les candidats : identification des accompagnateurs, information et accompagnement des jurys, etc.</a:t>
            </a:r>
          </a:p>
          <a:p>
            <a:r>
              <a:rPr lang="fr-FR" dirty="0"/>
              <a:t>	</a:t>
            </a:r>
          </a:p>
        </p:txBody>
      </p:sp>
    </p:spTree>
    <p:extLst>
      <p:ext uri="{BB962C8B-B14F-4D97-AF65-F5344CB8AC3E}">
        <p14:creationId xmlns:p14="http://schemas.microsoft.com/office/powerpoint/2010/main" val="3668737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837066"/>
          </a:xfrm>
        </p:spPr>
        <p:txBody>
          <a:bodyPr/>
          <a:lstStyle/>
          <a:p>
            <a:r>
              <a:rPr lang="fr-FR" sz="3600" dirty="0">
                <a:solidFill>
                  <a:prstClr val="white"/>
                </a:solidFill>
              </a:rPr>
              <a:t>L’aménagement des examens et concours</a:t>
            </a:r>
            <a:endParaRPr lang="fr-FR" dirty="0"/>
          </a:p>
        </p:txBody>
      </p:sp>
      <p:sp>
        <p:nvSpPr>
          <p:cNvPr id="4" name="Sous-titre 3"/>
          <p:cNvSpPr>
            <a:spLocks noGrp="1"/>
          </p:cNvSpPr>
          <p:nvPr>
            <p:ph type="subTitle" idx="1"/>
          </p:nvPr>
        </p:nvSpPr>
        <p:spPr>
          <a:xfrm>
            <a:off x="1188720" y="2070554"/>
            <a:ext cx="10140696" cy="4485694"/>
          </a:xfrm>
        </p:spPr>
        <p:txBody>
          <a:bodyPr>
            <a:normAutofit fontScale="62500" lnSpcReduction="20000"/>
          </a:bodyPr>
          <a:lstStyle/>
          <a:p>
            <a:pPr marL="457200" lvl="0" indent="-457200">
              <a:buFontTx/>
              <a:buChar char="-"/>
            </a:pPr>
            <a:r>
              <a:rPr lang="fr-FR" sz="3400" dirty="0" smtClean="0">
                <a:solidFill>
                  <a:prstClr val="white"/>
                </a:solidFill>
              </a:rPr>
              <a:t>la </a:t>
            </a:r>
            <a:r>
              <a:rPr lang="fr-FR" sz="3400" dirty="0">
                <a:solidFill>
                  <a:prstClr val="white"/>
                </a:solidFill>
              </a:rPr>
              <a:t>contrainte du temps, avec un calendrier serré : préparation des examens, accompagnement administratif des familles, inscriptions, conceptions des sujets et supports d’examens</a:t>
            </a:r>
            <a:r>
              <a:rPr lang="fr-FR" sz="3400" dirty="0" smtClean="0">
                <a:solidFill>
                  <a:prstClr val="white"/>
                </a:solidFill>
              </a:rPr>
              <a:t>,</a:t>
            </a:r>
          </a:p>
          <a:p>
            <a:pPr marL="457200" indent="-457200">
              <a:buFontTx/>
              <a:buChar char="-"/>
            </a:pPr>
            <a:r>
              <a:rPr lang="fr-FR" sz="3400" dirty="0" smtClean="0"/>
              <a:t>Des demandes </a:t>
            </a:r>
            <a:r>
              <a:rPr lang="fr-FR" sz="3400" dirty="0"/>
              <a:t>de plus en plus fréquentes (Bac) : en 2017, 32.709 pour un nombre total de candidats de 695.682 (4,72</a:t>
            </a:r>
            <a:r>
              <a:rPr lang="fr-FR" sz="3400" dirty="0" smtClean="0"/>
              <a:t>%)</a:t>
            </a:r>
          </a:p>
          <a:p>
            <a:pPr marL="457200" indent="-457200">
              <a:buFontTx/>
              <a:buChar char="-"/>
            </a:pPr>
            <a:r>
              <a:rPr lang="fr-FR" sz="3400" dirty="0" smtClean="0"/>
              <a:t>La multiplication </a:t>
            </a:r>
            <a:r>
              <a:rPr lang="fr-FR" sz="3400" dirty="0"/>
              <a:t>des demandes pour des candidats avec des troubles </a:t>
            </a:r>
            <a:r>
              <a:rPr lang="fr-FR" sz="3400" dirty="0" err="1" smtClean="0"/>
              <a:t>Dys</a:t>
            </a:r>
            <a:endParaRPr lang="fr-FR" sz="3400" dirty="0" smtClean="0"/>
          </a:p>
          <a:p>
            <a:r>
              <a:rPr lang="fr-FR" sz="3400" dirty="0" smtClean="0"/>
              <a:t>-     Une réelle complexité dans </a:t>
            </a:r>
            <a:r>
              <a:rPr lang="fr-FR" sz="3400" dirty="0"/>
              <a:t>l’organisation des épreuves (ex. plusieurs temps majorés dans la même salle, surveillance des sorties)</a:t>
            </a:r>
          </a:p>
          <a:p>
            <a:r>
              <a:rPr lang="fr-FR" sz="3400" dirty="0" smtClean="0"/>
              <a:t>-     Des risques d’erreur importants</a:t>
            </a:r>
            <a:endParaRPr lang="fr-FR" sz="3400" dirty="0"/>
          </a:p>
          <a:p>
            <a:pPr marL="457200" indent="-457200">
              <a:buFontTx/>
              <a:buChar char="-"/>
            </a:pPr>
            <a:endParaRPr lang="fr-FR" sz="3400" dirty="0"/>
          </a:p>
          <a:p>
            <a:pPr lvl="0"/>
            <a:r>
              <a:rPr lang="fr-FR" sz="3400" dirty="0" smtClean="0">
                <a:solidFill>
                  <a:prstClr val="white"/>
                </a:solidFill>
              </a:rPr>
              <a:t>Une </a:t>
            </a:r>
            <a:r>
              <a:rPr lang="fr-FR" sz="3400" dirty="0">
                <a:solidFill>
                  <a:prstClr val="white"/>
                </a:solidFill>
              </a:rPr>
              <a:t>situation peu satisfaisante au </a:t>
            </a:r>
            <a:r>
              <a:rPr lang="fr-FR" sz="3400" dirty="0" smtClean="0">
                <a:solidFill>
                  <a:prstClr val="white"/>
                </a:solidFill>
              </a:rPr>
              <a:t>final : « un système à bout de souffle »</a:t>
            </a:r>
            <a:endParaRPr lang="fr-FR" sz="3400" dirty="0">
              <a:solidFill>
                <a:prstClr val="white"/>
              </a:solidFill>
            </a:endParaRPr>
          </a:p>
          <a:p>
            <a:pPr lvl="0"/>
            <a:endParaRPr lang="fr-FR" sz="3400" dirty="0" smtClean="0">
              <a:solidFill>
                <a:prstClr val="white"/>
              </a:solidFill>
            </a:endParaRPr>
          </a:p>
          <a:p>
            <a:pPr lvl="0"/>
            <a:r>
              <a:rPr lang="fr-FR" sz="3400" dirty="0" smtClean="0">
                <a:solidFill>
                  <a:prstClr val="white"/>
                </a:solidFill>
              </a:rPr>
              <a:t>Un </a:t>
            </a:r>
            <a:r>
              <a:rPr lang="fr-FR" sz="3400" dirty="0">
                <a:solidFill>
                  <a:prstClr val="white"/>
                </a:solidFill>
              </a:rPr>
              <a:t>processus qui doit évoluer selon les conclusions du rapport n°2018-035 de l’IGAENR (avril 2018)</a:t>
            </a:r>
          </a:p>
          <a:p>
            <a:endParaRPr lang="fr-FR" dirty="0"/>
          </a:p>
        </p:txBody>
      </p:sp>
    </p:spTree>
    <p:extLst>
      <p:ext uri="{BB962C8B-B14F-4D97-AF65-F5344CB8AC3E}">
        <p14:creationId xmlns:p14="http://schemas.microsoft.com/office/powerpoint/2010/main" val="197315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715581"/>
          </a:xfrm>
          <a:solidFill>
            <a:schemeClr val="bg1"/>
          </a:solidFill>
        </p:spPr>
        <p:txBody>
          <a:bodyPr>
            <a:noAutofit/>
          </a:bodyPr>
          <a:lstStyle/>
          <a:p>
            <a:r>
              <a:rPr lang="fr-FR" sz="2400" dirty="0">
                <a:solidFill>
                  <a:prstClr val="black"/>
                </a:solidFill>
              </a:rPr>
              <a:t>Aux problèmes organisationnels viennent s’ajouter les désagréments pour les candidats</a:t>
            </a:r>
            <a:endParaRPr lang="fr-FR" sz="2400" dirty="0"/>
          </a:p>
        </p:txBody>
      </p:sp>
      <p:sp>
        <p:nvSpPr>
          <p:cNvPr id="4" name="Sous-titre 3"/>
          <p:cNvSpPr>
            <a:spLocks noGrp="1"/>
          </p:cNvSpPr>
          <p:nvPr>
            <p:ph type="subTitle" idx="1"/>
          </p:nvPr>
        </p:nvSpPr>
        <p:spPr>
          <a:xfrm>
            <a:off x="1459992" y="1928686"/>
            <a:ext cx="9144000" cy="3658298"/>
          </a:xfrm>
          <a:solidFill>
            <a:schemeClr val="bg1"/>
          </a:solidFill>
        </p:spPr>
        <p:txBody>
          <a:bodyPr>
            <a:normAutofit fontScale="85000" lnSpcReduction="20000"/>
          </a:bodyPr>
          <a:lstStyle/>
          <a:p>
            <a:pPr marL="228600" lvl="0" indent="-228600">
              <a:lnSpc>
                <a:spcPct val="120000"/>
              </a:lnSpc>
              <a:buFont typeface="Arial" panose="020B0604020202020204" pitchFamily="34" charset="0"/>
              <a:buChar char="•"/>
            </a:pPr>
            <a:r>
              <a:rPr lang="fr-FR" sz="2600" dirty="0">
                <a:solidFill>
                  <a:prstClr val="black"/>
                </a:solidFill>
              </a:rPr>
              <a:t>Une fatigue due à l’allongement de l’épreuve</a:t>
            </a:r>
          </a:p>
          <a:p>
            <a:pPr marL="228600" lvl="0" indent="-228600">
              <a:lnSpc>
                <a:spcPct val="120000"/>
              </a:lnSpc>
              <a:buFont typeface="Arial" panose="020B0604020202020204" pitchFamily="34" charset="0"/>
              <a:buChar char="•"/>
            </a:pPr>
            <a:r>
              <a:rPr lang="fr-FR" sz="2600" dirty="0">
                <a:solidFill>
                  <a:prstClr val="black"/>
                </a:solidFill>
              </a:rPr>
              <a:t>Une absence de note préjudiciable en cas de dispense d’épreuve</a:t>
            </a:r>
          </a:p>
          <a:p>
            <a:pPr marL="228600" lvl="0" indent="-228600">
              <a:lnSpc>
                <a:spcPct val="120000"/>
              </a:lnSpc>
              <a:buFont typeface="Arial" panose="020B0604020202020204" pitchFamily="34" charset="0"/>
              <a:buChar char="•"/>
            </a:pPr>
            <a:r>
              <a:rPr lang="fr-FR" sz="2600" dirty="0">
                <a:solidFill>
                  <a:prstClr val="black"/>
                </a:solidFill>
              </a:rPr>
              <a:t>Un risque d’erreur accru ou de perte d’anonymat</a:t>
            </a:r>
          </a:p>
          <a:p>
            <a:pPr marL="228600" lvl="0" indent="-228600">
              <a:lnSpc>
                <a:spcPct val="120000"/>
              </a:lnSpc>
              <a:buFont typeface="Arial" panose="020B0604020202020204" pitchFamily="34" charset="0"/>
              <a:buChar char="•"/>
            </a:pPr>
            <a:r>
              <a:rPr lang="fr-FR" sz="2600" dirty="0">
                <a:solidFill>
                  <a:prstClr val="black"/>
                </a:solidFill>
              </a:rPr>
              <a:t>Non compensation des notes en cas de conservation pour une autre session</a:t>
            </a:r>
          </a:p>
          <a:p>
            <a:pPr marL="228600" lvl="0" indent="-228600">
              <a:lnSpc>
                <a:spcPct val="120000"/>
              </a:lnSpc>
              <a:buFont typeface="Arial" panose="020B0604020202020204" pitchFamily="34" charset="0"/>
              <a:buChar char="•"/>
            </a:pPr>
            <a:r>
              <a:rPr lang="fr-FR" sz="2600" dirty="0">
                <a:solidFill>
                  <a:prstClr val="black"/>
                </a:solidFill>
              </a:rPr>
              <a:t>Inconvénients d’avoir à déposer trop tôt la demande d’aménagement</a:t>
            </a:r>
          </a:p>
          <a:p>
            <a:pPr marL="228600" lvl="0" indent="-228600">
              <a:lnSpc>
                <a:spcPct val="120000"/>
              </a:lnSpc>
              <a:buFont typeface="Arial" panose="020B0604020202020204" pitchFamily="34" charset="0"/>
              <a:buChar char="•"/>
            </a:pPr>
            <a:r>
              <a:rPr lang="fr-FR" sz="2600" dirty="0">
                <a:solidFill>
                  <a:prstClr val="black"/>
                </a:solidFill>
              </a:rPr>
              <a:t>Différence entre les matériels utilisés en classe et lors de l’examen, changement des personnels d’accompagnement</a:t>
            </a:r>
          </a:p>
          <a:p>
            <a:endParaRPr lang="fr-FR" dirty="0"/>
          </a:p>
        </p:txBody>
      </p:sp>
    </p:spTree>
    <p:extLst>
      <p:ext uri="{BB962C8B-B14F-4D97-AF65-F5344CB8AC3E}">
        <p14:creationId xmlns:p14="http://schemas.microsoft.com/office/powerpoint/2010/main" val="159277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le inshea 3" id="{16325822-3DB4-D64A-A2D4-8D45EC4AD049}" vid="{BA1CAB62-34DC-5A41-A267-282823066DB4}"/>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modèle PPT INSHEA</Template>
  <TotalTime>2937</TotalTime>
  <Words>1427</Words>
  <Application>Microsoft Office PowerPoint</Application>
  <PresentationFormat>Grand écran</PresentationFormat>
  <Paragraphs>145</Paragraphs>
  <Slides>19</Slides>
  <Notes>6</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19</vt:i4>
      </vt:variant>
    </vt:vector>
  </HeadingPairs>
  <TitlesOfParts>
    <vt:vector size="25" baseType="lpstr">
      <vt:lpstr>Arial</vt:lpstr>
      <vt:lpstr>Calibri</vt:lpstr>
      <vt:lpstr>Century Gothic</vt:lpstr>
      <vt:lpstr>Roboto</vt:lpstr>
      <vt:lpstr>Wingdings</vt:lpstr>
      <vt:lpstr>Thème Office</vt:lpstr>
      <vt:lpstr>L’aménagement des examens dans le contexte de l’éducation inclusive</vt:lpstr>
      <vt:lpstr>L’aménagement des examens dans le contexte de l’éducation inclusive</vt:lpstr>
      <vt:lpstr>Présentation PowerPoint</vt:lpstr>
      <vt:lpstr>Définition de l’éducation inclusive</vt:lpstr>
      <vt:lpstr>Accessibilité et compensation</vt:lpstr>
      <vt:lpstr>L’aménagement des examens et concours</vt:lpstr>
      <vt:lpstr>L’aménagement des examens et concours</vt:lpstr>
      <vt:lpstr>L’aménagement des examens et concours</vt:lpstr>
      <vt:lpstr>Aux problèmes organisationnels viennent s’ajouter les désagréments pour les candidats</vt:lpstr>
      <vt:lpstr>Le système français d’aménagement d’examens pour candidats handicapés</vt:lpstr>
      <vt:lpstr>Réclamations, recours, contentieux</vt:lpstr>
      <vt:lpstr>Les juridictions concernées</vt:lpstr>
      <vt:lpstr>Exemples de jurisprudence</vt:lpstr>
      <vt:lpstr>Quelles préconisations?</vt:lpstr>
      <vt:lpstr>Présentation PowerPoint</vt:lpstr>
      <vt:lpstr>Les aménagements raisonnables</vt:lpstr>
      <vt:lpstr>Interdiction de discrimination et Égalité de traitement (Défenseur des droits 2017)</vt:lpstr>
      <vt:lpstr> Les notions de « mesures appropriées » et de « charge disproportionnée» constituent les deux piliers de l’obligation d’aménagement raisonnable. </vt:lpstr>
      <vt:lpstr>Aperçu des pratiques internationales</vt:lpstr>
    </vt:vector>
  </TitlesOfParts>
  <Manager/>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Manon MESONES-TASTU</dc:creator>
  <cp:keywords/>
  <dc:description/>
  <cp:lastModifiedBy>Rkia CHAFAQI</cp:lastModifiedBy>
  <cp:revision>112</cp:revision>
  <cp:lastPrinted>2018-03-21T09:57:54Z</cp:lastPrinted>
  <dcterms:created xsi:type="dcterms:W3CDTF">2018-04-23T11:17:49Z</dcterms:created>
  <dcterms:modified xsi:type="dcterms:W3CDTF">2019-01-06T21:42:41Z</dcterms:modified>
  <cp:category/>
</cp:coreProperties>
</file>